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98" r:id="rId3"/>
    <p:sldMasterId id="2147483699" r:id="rId4"/>
    <p:sldMasterId id="2147483700" r:id="rId5"/>
    <p:sldMasterId id="2147483701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</p:sldIdLst>
  <p:sldSz cy="5143500" cx="9144000"/>
  <p:notesSz cx="6858000" cy="9144000"/>
  <p:embeddedFontLst>
    <p:embeddedFont>
      <p:font typeface="Merriweather Sans"/>
      <p:regular r:id="rId43"/>
      <p:bold r:id="rId44"/>
      <p:italic r:id="rId45"/>
      <p:boldItalic r:id="rId46"/>
    </p:embeddedFont>
    <p:embeddedFont>
      <p:font typeface="Helvetica Neue"/>
      <p:regular r:id="rId47"/>
      <p:bold r:id="rId48"/>
      <p:italic r:id="rId49"/>
      <p:boldItalic r:id="rId50"/>
    </p:embeddedFont>
    <p:embeddedFont>
      <p:font typeface="Helvetica Neue Light"/>
      <p:regular r:id="rId51"/>
      <p:bold r:id="rId52"/>
      <p:italic r:id="rId53"/>
      <p:boldItalic r:id="rId54"/>
    </p:embeddedFont>
    <p:embeddedFont>
      <p:font typeface="Gill Sans"/>
      <p:regular r:id="rId55"/>
      <p:bold r:id="rId5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font" Target="fonts/MerriweatherSans-bold.fntdata"/><Relationship Id="rId43" Type="http://schemas.openxmlformats.org/officeDocument/2006/relationships/font" Target="fonts/MerriweatherSans-regular.fntdata"/><Relationship Id="rId46" Type="http://schemas.openxmlformats.org/officeDocument/2006/relationships/font" Target="fonts/MerriweatherSans-boldItalic.fntdata"/><Relationship Id="rId45" Type="http://schemas.openxmlformats.org/officeDocument/2006/relationships/font" Target="fonts/MerriweatherSans-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2.xml"/><Relationship Id="rId48" Type="http://schemas.openxmlformats.org/officeDocument/2006/relationships/font" Target="fonts/HelveticaNeue-bold.fntdata"/><Relationship Id="rId47" Type="http://schemas.openxmlformats.org/officeDocument/2006/relationships/font" Target="fonts/HelveticaNeue-regular.fntdata"/><Relationship Id="rId49" Type="http://schemas.openxmlformats.org/officeDocument/2006/relationships/font" Target="fonts/HelveticaNeue-italic.fntdata"/><Relationship Id="rId5" Type="http://schemas.openxmlformats.org/officeDocument/2006/relationships/slideMaster" Target="slideMasters/slideMaster3.xml"/><Relationship Id="rId6" Type="http://schemas.openxmlformats.org/officeDocument/2006/relationships/slideMaster" Target="slideMasters/slideMaster4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font" Target="fonts/HelveticaNeueLight-regular.fntdata"/><Relationship Id="rId50" Type="http://schemas.openxmlformats.org/officeDocument/2006/relationships/font" Target="fonts/HelveticaNeue-boldItalic.fntdata"/><Relationship Id="rId53" Type="http://schemas.openxmlformats.org/officeDocument/2006/relationships/font" Target="fonts/HelveticaNeueLight-italic.fntdata"/><Relationship Id="rId52" Type="http://schemas.openxmlformats.org/officeDocument/2006/relationships/font" Target="fonts/HelveticaNeueLight-bold.fntdata"/><Relationship Id="rId11" Type="http://schemas.openxmlformats.org/officeDocument/2006/relationships/slide" Target="slides/slide4.xml"/><Relationship Id="rId55" Type="http://schemas.openxmlformats.org/officeDocument/2006/relationships/font" Target="fonts/GillSans-regular.fntdata"/><Relationship Id="rId10" Type="http://schemas.openxmlformats.org/officeDocument/2006/relationships/slide" Target="slides/slide3.xml"/><Relationship Id="rId54" Type="http://schemas.openxmlformats.org/officeDocument/2006/relationships/font" Target="fonts/HelveticaNeueLight-boldItalic.fntdata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56" Type="http://schemas.openxmlformats.org/officeDocument/2006/relationships/font" Target="fonts/GillSans-bold.fntdata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Shape 21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Shape 367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68" name="Shape 368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2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y \in R^{N\times10} 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Shape 39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93" name="Shape 393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2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y \in R^{N\times10} 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Shape 40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10" name="Shape 410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2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y \in R^{N\times10} 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Shape 43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Shape 43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Shape 45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Shape 45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Shape 469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" name="Shape 470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Shape 479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</a:rPr>
              <a:t>P(y=i|x) = S(y_{i}) = \frac{e^{y_{i}}}{\sum_{j}e^{y_{j}}} \in (0,1)</a:t>
            </a:r>
            <a:endParaRPr/>
          </a:p>
        </p:txBody>
      </p:sp>
      <p:sp>
        <p:nvSpPr>
          <p:cNvPr id="480" name="Shape 480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Shape 497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</a:rPr>
              <a:t>P(y=i|x) = S(y_{i}) = \frac{e^{y_{i}}}{\sum_{j}e^{y_{j}}} \in (0,1)</a:t>
            </a:r>
            <a:endParaRPr/>
          </a:p>
        </p:txBody>
      </p:sp>
      <p:sp>
        <p:nvSpPr>
          <p:cNvPr id="498" name="Shape 498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Shape 515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</a:rPr>
              <a:t>P(y=i|x) = S(y_{i}) = \frac{e^{y_{i}}}{\sum_{j}e^{y_{j}}} \in (0,1)</a:t>
            </a:r>
            <a:endParaRPr/>
          </a:p>
        </p:txBody>
      </p:sp>
      <p:sp>
        <p:nvSpPr>
          <p:cNvPr id="516" name="Shape 516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Shape 53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Shape 53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Shape 22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Shape 539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Shape 540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Shape 562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3" name="Shape 56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Shape 571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2" name="Shape 57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Shape 591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2" name="Shape 59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Shape 611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2" name="Shape 61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Shape 637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8" name="Shape 638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Shape 65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53" name="Shape 653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200" u="none" cap="none" strike="noStrike">
                <a:latin typeface="Merriweather Sans"/>
                <a:ea typeface="Merriweather Sans"/>
                <a:cs typeface="Merriweather Sans"/>
                <a:sym typeface="Merriweather Sans"/>
              </a:rPr>
              <a:t>\hat{y}=x*w+b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200" u="none" cap="none" strike="noStrike">
                <a:latin typeface="Merriweather Sans"/>
                <a:ea typeface="Merriweather Sans"/>
                <a:cs typeface="Merriweather Sans"/>
                <a:sym typeface="Merriweather Sans"/>
              </a:rPr>
              <a:t>loss = \frac{1}{N}\sum_{n=1}^{N} y^{(n)} \log \hat{y}^{(n)} + (1 - y^{(n)}) \log (1-\hat{y}^{(n})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Shape 67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80" name="Shape 680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200" u="none" cap="none" strike="noStrike">
                <a:latin typeface="Merriweather Sans"/>
                <a:ea typeface="Merriweather Sans"/>
                <a:cs typeface="Merriweather Sans"/>
                <a:sym typeface="Merriweather Sans"/>
              </a:rPr>
              <a:t>\hat{y}=x*w+b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200" u="none" cap="none" strike="noStrike">
                <a:latin typeface="Merriweather Sans"/>
                <a:ea typeface="Merriweather Sans"/>
                <a:cs typeface="Merriweather Sans"/>
                <a:sym typeface="Merriweather Sans"/>
              </a:rPr>
              <a:t>loss = \frac{1}{N}\sum_{n=1}^{N} y^{(n)} \log \hat{y}^{(n)} + (1 - y^{(n)}) \log (1-\hat{y}^{(n})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Shape 687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8" name="Shape 688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Shape 694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5" name="Shape 695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Shape 22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Shape 702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3" name="Shape 70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Shape 710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1" name="Shape 711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Shape 719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0" name="Shape 720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Shape 727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8" name="Shape 728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Shape 74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" name="Shape 74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Shape 753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4" name="Shape 75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Shape 23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Shape 245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60" name="Shape 260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2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y \in R^{N\times10} 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81" name="Shape 281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2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y \in R^{N\times10} 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Shape 306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07" name="Shape 307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2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y \in R^{N\times10} 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Shape 346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47" name="Shape 347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2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y \in R^{N\times10} 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Subtitl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56" name="Shape 56"/>
          <p:cNvSpPr txBox="1"/>
          <p:nvPr>
            <p:ph idx="1" type="body"/>
          </p:nvPr>
        </p:nvSpPr>
        <p:spPr>
          <a:xfrm>
            <a:off x="1812726" y="2658814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438150" lvl="5" marL="2743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38150" lvl="6" marL="3200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38150" lvl="7" marL="3657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38150" lvl="8" marL="4114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57" name="Shape 57"/>
          <p:cNvSpPr txBox="1"/>
          <p:nvPr>
            <p:ph idx="12" type="sldNum"/>
          </p:nvPr>
        </p:nvSpPr>
        <p:spPr>
          <a:xfrm>
            <a:off x="4482789" y="4902398"/>
            <a:ext cx="174900" cy="1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 copy" type="tx">
  <p:cSld name="TITLE_AND_BODY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60" name="Shape 60"/>
          <p:cNvSpPr txBox="1"/>
          <p:nvPr>
            <p:ph idx="1" type="body"/>
          </p:nvPr>
        </p:nvSpPr>
        <p:spPr>
          <a:xfrm>
            <a:off x="495458" y="1595065"/>
            <a:ext cx="8081400" cy="313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3815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1275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-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1275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1275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1275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38150" lvl="5" marL="2743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38150" lvl="6" marL="3200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38150" lvl="7" marL="3657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38150" lvl="8" marL="4114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61" name="Shape 61"/>
          <p:cNvSpPr txBox="1"/>
          <p:nvPr>
            <p:ph idx="12" type="sldNum"/>
          </p:nvPr>
        </p:nvSpPr>
        <p:spPr>
          <a:xfrm>
            <a:off x="4494628" y="4304667"/>
            <a:ext cx="149700" cy="1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20100" lIns="20100" spcFirstLastPara="1" rIns="20100" wrap="square" tIns="201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/>
          <p:nvPr>
            <p:ph type="title"/>
          </p:nvPr>
        </p:nvSpPr>
        <p:spPr>
          <a:xfrm>
            <a:off x="-8189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64" name="Shape 64"/>
          <p:cNvSpPr txBox="1"/>
          <p:nvPr>
            <p:ph idx="1" type="body"/>
          </p:nvPr>
        </p:nvSpPr>
        <p:spPr>
          <a:xfrm>
            <a:off x="180210" y="1460004"/>
            <a:ext cx="87834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•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38150" lvl="5" marL="2743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38150" lvl="6" marL="3200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38150" lvl="7" marL="3657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38150" lvl="8" marL="4114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65" name="Shape 65"/>
          <p:cNvSpPr txBox="1"/>
          <p:nvPr>
            <p:ph idx="12" type="sldNum"/>
          </p:nvPr>
        </p:nvSpPr>
        <p:spPr>
          <a:xfrm>
            <a:off x="4482425" y="4882307"/>
            <a:ext cx="1725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80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 2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68" name="Shape 68"/>
          <p:cNvSpPr txBox="1"/>
          <p:nvPr>
            <p:ph idx="1" type="body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•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38150" lvl="5" marL="2743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38150" lvl="6" marL="3200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38150" lvl="7" marL="3657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38150" lvl="8" marL="4114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69" name="Shape 69"/>
          <p:cNvSpPr txBox="1"/>
          <p:nvPr>
            <p:ph idx="12" type="sldNum"/>
          </p:nvPr>
        </p:nvSpPr>
        <p:spPr>
          <a:xfrm>
            <a:off x="4482425" y="4882307"/>
            <a:ext cx="1725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80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>
  <p:cSld name="Blank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/>
          <p:nvPr>
            <p:ph idx="12" type="sldNum"/>
          </p:nvPr>
        </p:nvSpPr>
        <p:spPr>
          <a:xfrm>
            <a:off x="4482789" y="4902398"/>
            <a:ext cx="174900" cy="1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Subtitle" type="tx">
  <p:cSld name="TITLE_AND_BODY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4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" name="Shape 78"/>
          <p:cNvSpPr txBox="1"/>
          <p:nvPr>
            <p:ph idx="1" type="body"/>
          </p:nvPr>
        </p:nvSpPr>
        <p:spPr>
          <a:xfrm>
            <a:off x="1812726" y="2652117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9" name="Shape 79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" name="Shape 82"/>
          <p:cNvSpPr txBox="1"/>
          <p:nvPr>
            <p:ph idx="1" type="body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Noto Sans Symbols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318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318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318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3" name="Shape 83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 2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6" name="Shape 86"/>
          <p:cNvSpPr txBox="1"/>
          <p:nvPr>
            <p:ph idx="1" type="body"/>
          </p:nvPr>
        </p:nvSpPr>
        <p:spPr>
          <a:xfrm>
            <a:off x="180210" y="1460004"/>
            <a:ext cx="87834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Noto Sans Symbols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318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318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318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" name="Shape 87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 3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0" name="Shape 90"/>
          <p:cNvSpPr txBox="1"/>
          <p:nvPr>
            <p:ph idx="1" type="body"/>
          </p:nvPr>
        </p:nvSpPr>
        <p:spPr>
          <a:xfrm>
            <a:off x="1645295" y="1372939"/>
            <a:ext cx="58533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31750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1" name="Shape 91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>
  <p:cSld name="Blank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>
  <p:cSld name="Title Only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 txBox="1"/>
          <p:nvPr>
            <p:ph type="title"/>
          </p:nvPr>
        </p:nvSpPr>
        <p:spPr>
          <a:xfrm>
            <a:off x="449746" y="229118"/>
            <a:ext cx="82419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Shape 96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 4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" name="Shape 99"/>
          <p:cNvSpPr txBox="1"/>
          <p:nvPr>
            <p:ph idx="1" type="body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Noto Sans Symbols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318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318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318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" name="Shape 100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Subtitle" type="title">
  <p:cSld name="TITLE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" name="Shape 103"/>
          <p:cNvSpPr txBox="1"/>
          <p:nvPr>
            <p:ph idx="1" type="body"/>
          </p:nvPr>
        </p:nvSpPr>
        <p:spPr>
          <a:xfrm>
            <a:off x="1812726" y="2652117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" name="Shape 104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- Horizontal">
  <p:cSld name="Photo - Horizontal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/>
          <p:nvPr>
            <p:ph idx="2" type="pic"/>
          </p:nvPr>
        </p:nvSpPr>
        <p:spPr>
          <a:xfrm>
            <a:off x="1990204" y="334863"/>
            <a:ext cx="5157000" cy="31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Shape 107"/>
          <p:cNvSpPr txBox="1"/>
          <p:nvPr>
            <p:ph type="title"/>
          </p:nvPr>
        </p:nvSpPr>
        <p:spPr>
          <a:xfrm>
            <a:off x="1812726" y="3542854"/>
            <a:ext cx="55185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Shape 108"/>
          <p:cNvSpPr txBox="1"/>
          <p:nvPr>
            <p:ph idx="1" type="body"/>
          </p:nvPr>
        </p:nvSpPr>
        <p:spPr>
          <a:xfrm>
            <a:off x="1812726" y="4319736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" name="Shape 109"/>
          <p:cNvSpPr txBox="1"/>
          <p:nvPr>
            <p:ph idx="12" type="sldNum"/>
          </p:nvPr>
        </p:nvSpPr>
        <p:spPr>
          <a:xfrm>
            <a:off x="4475930" y="4875609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- Center">
  <p:cSld name="Title - Cent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/>
          <p:nvPr>
            <p:ph type="title"/>
          </p:nvPr>
        </p:nvSpPr>
        <p:spPr>
          <a:xfrm>
            <a:off x="1812726" y="1701105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2" name="Shape 112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- Vertical">
  <p:cSld name="Photo - Vertical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/>
          <p:nvPr>
            <p:ph idx="2" type="pic"/>
          </p:nvPr>
        </p:nvSpPr>
        <p:spPr>
          <a:xfrm>
            <a:off x="4685854" y="334863"/>
            <a:ext cx="2812800" cy="43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Shape 115"/>
          <p:cNvSpPr txBox="1"/>
          <p:nvPr>
            <p:ph type="title"/>
          </p:nvPr>
        </p:nvSpPr>
        <p:spPr>
          <a:xfrm>
            <a:off x="1645295" y="334863"/>
            <a:ext cx="2812800" cy="2103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6" name="Shape 116"/>
          <p:cNvSpPr txBox="1"/>
          <p:nvPr>
            <p:ph idx="1" type="body"/>
          </p:nvPr>
        </p:nvSpPr>
        <p:spPr>
          <a:xfrm>
            <a:off x="1645295" y="2511474"/>
            <a:ext cx="2812800" cy="21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7" name="Shape 117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- Top">
  <p:cSld name="Title - Top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Shape 120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Bullets &amp; Photo">
  <p:cSld name="Title, Bullets &amp; Photo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/>
          <p:nvPr>
            <p:ph idx="2" type="pic"/>
          </p:nvPr>
        </p:nvSpPr>
        <p:spPr>
          <a:xfrm>
            <a:off x="4685854" y="1372939"/>
            <a:ext cx="28128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3" name="Shape 123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" name="Shape 124"/>
          <p:cNvSpPr txBox="1"/>
          <p:nvPr>
            <p:ph idx="1" type="body"/>
          </p:nvPr>
        </p:nvSpPr>
        <p:spPr>
          <a:xfrm>
            <a:off x="1645295" y="1372939"/>
            <a:ext cx="28128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298450" lvl="0" marL="4572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" name="Shape 125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ullets">
  <p:cSld name="Bullets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/>
          <p:nvPr>
            <p:ph idx="1" type="body"/>
          </p:nvPr>
        </p:nvSpPr>
        <p:spPr>
          <a:xfrm>
            <a:off x="1645295" y="669726"/>
            <a:ext cx="5853300" cy="380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31750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" name="Shape 128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- 3 Up">
  <p:cSld name="Photo - 3 Up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/>
          <p:nvPr>
            <p:ph idx="2" type="pic"/>
          </p:nvPr>
        </p:nvSpPr>
        <p:spPr>
          <a:xfrm>
            <a:off x="4685854" y="2685604"/>
            <a:ext cx="2812800" cy="19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" name="Shape 131"/>
          <p:cNvSpPr/>
          <p:nvPr>
            <p:ph idx="3" type="pic"/>
          </p:nvPr>
        </p:nvSpPr>
        <p:spPr>
          <a:xfrm>
            <a:off x="4689132" y="468808"/>
            <a:ext cx="2812800" cy="19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" name="Shape 132"/>
          <p:cNvSpPr/>
          <p:nvPr>
            <p:ph idx="4" type="pic"/>
          </p:nvPr>
        </p:nvSpPr>
        <p:spPr>
          <a:xfrm>
            <a:off x="1645295" y="468808"/>
            <a:ext cx="2812800" cy="42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" name="Shape 133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Quote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/>
          <p:nvPr>
            <p:ph idx="1" type="body"/>
          </p:nvPr>
        </p:nvSpPr>
        <p:spPr>
          <a:xfrm>
            <a:off x="1812726" y="3355330"/>
            <a:ext cx="5518500" cy="2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6" name="Shape 136"/>
          <p:cNvSpPr txBox="1"/>
          <p:nvPr>
            <p:ph idx="2" type="body"/>
          </p:nvPr>
        </p:nvSpPr>
        <p:spPr>
          <a:xfrm>
            <a:off x="1812726" y="2250132"/>
            <a:ext cx="55185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Shape 137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">
  <p:cSld name="Photo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/>
          <p:nvPr>
            <p:ph idx="2" type="pic"/>
          </p:nvPr>
        </p:nvSpPr>
        <p:spPr>
          <a:xfrm>
            <a:off x="1143000" y="0"/>
            <a:ext cx="6858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Shape 140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Subtitle" type="tx">
  <p:cSld name="TITLE_AND_BODY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4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Shape 147"/>
          <p:cNvSpPr txBox="1"/>
          <p:nvPr>
            <p:ph idx="1" type="body"/>
          </p:nvPr>
        </p:nvSpPr>
        <p:spPr>
          <a:xfrm>
            <a:off x="1812726" y="2652117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Shape 148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1" name="Shape 151"/>
          <p:cNvSpPr txBox="1"/>
          <p:nvPr>
            <p:ph idx="1" type="body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Noto Sans Symbols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318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318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318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" name="Shape 152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 2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5" name="Shape 155"/>
          <p:cNvSpPr txBox="1"/>
          <p:nvPr>
            <p:ph idx="1" type="body"/>
          </p:nvPr>
        </p:nvSpPr>
        <p:spPr>
          <a:xfrm>
            <a:off x="180210" y="1460004"/>
            <a:ext cx="87834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Noto Sans Symbols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318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318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318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Shape 156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 3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Shape 159"/>
          <p:cNvSpPr txBox="1"/>
          <p:nvPr>
            <p:ph idx="1" type="body"/>
          </p:nvPr>
        </p:nvSpPr>
        <p:spPr>
          <a:xfrm>
            <a:off x="1645295" y="1372939"/>
            <a:ext cx="58533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31750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Shape 160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>
  <p:cSld name="Blank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>
  <p:cSld name="Title Only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 txBox="1"/>
          <p:nvPr>
            <p:ph type="title"/>
          </p:nvPr>
        </p:nvSpPr>
        <p:spPr>
          <a:xfrm>
            <a:off x="449746" y="229118"/>
            <a:ext cx="82419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" name="Shape 165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 4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" name="Shape 168"/>
          <p:cNvSpPr txBox="1"/>
          <p:nvPr>
            <p:ph idx="1" type="body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Noto Sans Symbols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318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318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318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9" name="Shape 169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Subtitle" type="title">
  <p:cSld name="TITLE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" name="Shape 172"/>
          <p:cNvSpPr txBox="1"/>
          <p:nvPr>
            <p:ph idx="1" type="body"/>
          </p:nvPr>
        </p:nvSpPr>
        <p:spPr>
          <a:xfrm>
            <a:off x="1812726" y="2652117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" name="Shape 173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- Horizontal">
  <p:cSld name="Photo - Horizontal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/>
          <p:nvPr>
            <p:ph idx="2" type="pic"/>
          </p:nvPr>
        </p:nvSpPr>
        <p:spPr>
          <a:xfrm>
            <a:off x="1990204" y="334863"/>
            <a:ext cx="5157000" cy="31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" name="Shape 176"/>
          <p:cNvSpPr txBox="1"/>
          <p:nvPr>
            <p:ph type="title"/>
          </p:nvPr>
        </p:nvSpPr>
        <p:spPr>
          <a:xfrm>
            <a:off x="1812726" y="3542854"/>
            <a:ext cx="55185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Shape 177"/>
          <p:cNvSpPr txBox="1"/>
          <p:nvPr>
            <p:ph idx="1" type="body"/>
          </p:nvPr>
        </p:nvSpPr>
        <p:spPr>
          <a:xfrm>
            <a:off x="1812726" y="4319736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Shape 178"/>
          <p:cNvSpPr txBox="1"/>
          <p:nvPr>
            <p:ph idx="12" type="sldNum"/>
          </p:nvPr>
        </p:nvSpPr>
        <p:spPr>
          <a:xfrm>
            <a:off x="4475930" y="4875609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- Center">
  <p:cSld name="Title - Center"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 txBox="1"/>
          <p:nvPr>
            <p:ph type="title"/>
          </p:nvPr>
        </p:nvSpPr>
        <p:spPr>
          <a:xfrm>
            <a:off x="1812726" y="1701105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1" name="Shape 181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- Vertical">
  <p:cSld name="Photo - Vertical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/>
          <p:nvPr>
            <p:ph idx="2" type="pic"/>
          </p:nvPr>
        </p:nvSpPr>
        <p:spPr>
          <a:xfrm>
            <a:off x="4685854" y="334863"/>
            <a:ext cx="2812800" cy="43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Shape 184"/>
          <p:cNvSpPr txBox="1"/>
          <p:nvPr>
            <p:ph type="title"/>
          </p:nvPr>
        </p:nvSpPr>
        <p:spPr>
          <a:xfrm>
            <a:off x="1645295" y="334863"/>
            <a:ext cx="2812800" cy="2103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Shape 185"/>
          <p:cNvSpPr txBox="1"/>
          <p:nvPr>
            <p:ph idx="1" type="body"/>
          </p:nvPr>
        </p:nvSpPr>
        <p:spPr>
          <a:xfrm>
            <a:off x="1645295" y="2511474"/>
            <a:ext cx="2812800" cy="21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6" name="Shape 186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- Top">
  <p:cSld name="Title - Top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9" name="Shape 189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Bullets &amp; Photo">
  <p:cSld name="Title, Bullets &amp; Photo"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/>
          <p:nvPr>
            <p:ph idx="2" type="pic"/>
          </p:nvPr>
        </p:nvSpPr>
        <p:spPr>
          <a:xfrm>
            <a:off x="4685854" y="1372939"/>
            <a:ext cx="28128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" name="Shape 192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Shape 193"/>
          <p:cNvSpPr txBox="1"/>
          <p:nvPr>
            <p:ph idx="1" type="body"/>
          </p:nvPr>
        </p:nvSpPr>
        <p:spPr>
          <a:xfrm>
            <a:off x="1645295" y="1372939"/>
            <a:ext cx="28128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298450" lvl="0" marL="4572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Shape 194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ullets">
  <p:cSld name="Bullets"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 txBox="1"/>
          <p:nvPr>
            <p:ph idx="1" type="body"/>
          </p:nvPr>
        </p:nvSpPr>
        <p:spPr>
          <a:xfrm>
            <a:off x="1645295" y="669726"/>
            <a:ext cx="5853300" cy="380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31750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" name="Shape 197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- 3 Up">
  <p:cSld name="Photo - 3 Up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/>
          <p:nvPr>
            <p:ph idx="2" type="pic"/>
          </p:nvPr>
        </p:nvSpPr>
        <p:spPr>
          <a:xfrm>
            <a:off x="4685854" y="2685604"/>
            <a:ext cx="2812800" cy="19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Shape 200"/>
          <p:cNvSpPr/>
          <p:nvPr>
            <p:ph idx="3" type="pic"/>
          </p:nvPr>
        </p:nvSpPr>
        <p:spPr>
          <a:xfrm>
            <a:off x="4689132" y="468808"/>
            <a:ext cx="2812800" cy="19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" name="Shape 201"/>
          <p:cNvSpPr/>
          <p:nvPr>
            <p:ph idx="4" type="pic"/>
          </p:nvPr>
        </p:nvSpPr>
        <p:spPr>
          <a:xfrm>
            <a:off x="1645295" y="468808"/>
            <a:ext cx="2812800" cy="42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" name="Shape 202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Quote"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 txBox="1"/>
          <p:nvPr>
            <p:ph idx="1" type="body"/>
          </p:nvPr>
        </p:nvSpPr>
        <p:spPr>
          <a:xfrm>
            <a:off x="1812726" y="3355330"/>
            <a:ext cx="5518500" cy="2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" name="Shape 205"/>
          <p:cNvSpPr txBox="1"/>
          <p:nvPr>
            <p:ph idx="2" type="body"/>
          </p:nvPr>
        </p:nvSpPr>
        <p:spPr>
          <a:xfrm>
            <a:off x="1812726" y="2250132"/>
            <a:ext cx="55185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" name="Shape 206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">
  <p:cSld name="Photo"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/>
          <p:nvPr>
            <p:ph idx="2" type="pic"/>
          </p:nvPr>
        </p:nvSpPr>
        <p:spPr>
          <a:xfrm>
            <a:off x="1143000" y="0"/>
            <a:ext cx="6858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Shape 209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theme" Target="../theme/theme5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9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5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0.xml"/><Relationship Id="rId17" Type="http://schemas.openxmlformats.org/officeDocument/2006/relationships/slideLayout" Target="../slideLayouts/slideLayout33.xml"/><Relationship Id="rId16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2.xml"/><Relationship Id="rId18" Type="http://schemas.openxmlformats.org/officeDocument/2006/relationships/theme" Target="../theme/theme3.xml"/><Relationship Id="rId7" Type="http://schemas.openxmlformats.org/officeDocument/2006/relationships/slideLayout" Target="../slideLayouts/slideLayout23.xml"/><Relationship Id="rId8" Type="http://schemas.openxmlformats.org/officeDocument/2006/relationships/slideLayout" Target="../slideLayouts/slideLayout24.xml"/></Relationships>
</file>

<file path=ppt/slideMasters/_rels/slideMaster4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5.xml"/><Relationship Id="rId1" Type="http://schemas.openxmlformats.org/officeDocument/2006/relationships/slideLayout" Target="../slideLayouts/slideLayout34.xml"/><Relationship Id="rId2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15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47.xml"/><Relationship Id="rId17" Type="http://schemas.openxmlformats.org/officeDocument/2006/relationships/slideLayout" Target="../slideLayouts/slideLayout50.xml"/><Relationship Id="rId16" Type="http://schemas.openxmlformats.org/officeDocument/2006/relationships/slideLayout" Target="../slideLayouts/slideLayout49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18" Type="http://schemas.openxmlformats.org/officeDocument/2006/relationships/theme" Target="../theme/theme4.xml"/><Relationship Id="rId7" Type="http://schemas.openxmlformats.org/officeDocument/2006/relationships/slideLayout" Target="../slideLayouts/slideLayout40.xml"/><Relationship Id="rId8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495458" y="1595065"/>
            <a:ext cx="8081400" cy="313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3815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1275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-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1275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1275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1275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38150" lvl="5" marL="2743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38150" lvl="6" marL="3200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38150" lvl="7" marL="3657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38150" lvl="8" marL="4114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53" name="Shape 53"/>
          <p:cNvSpPr txBox="1"/>
          <p:nvPr>
            <p:ph idx="12" type="sldNum"/>
          </p:nvPr>
        </p:nvSpPr>
        <p:spPr>
          <a:xfrm>
            <a:off x="4494628" y="4304667"/>
            <a:ext cx="149700" cy="1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20100" lIns="20100" spcFirstLastPara="1" rIns="20100" wrap="square" tIns="201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5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/>
          <p:nvPr>
            <p:ph type="title"/>
          </p:nvPr>
        </p:nvSpPr>
        <p:spPr>
          <a:xfrm>
            <a:off x="449746" y="229118"/>
            <a:ext cx="82419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" name="Shape 74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3810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5" name="Shape 75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5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  <p:sldLayoutId id="2147483677" r:id="rId14"/>
    <p:sldLayoutId id="2147483678" r:id="rId15"/>
    <p:sldLayoutId id="2147483679" r:id="rId16"/>
    <p:sldLayoutId id="2147483680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/>
          <p:nvPr>
            <p:ph type="title"/>
          </p:nvPr>
        </p:nvSpPr>
        <p:spPr>
          <a:xfrm>
            <a:off x="449746" y="229118"/>
            <a:ext cx="82419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3" name="Shape 143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3810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Shape 144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5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  <p:sldLayoutId id="2147483694" r:id="rId14"/>
    <p:sldLayoutId id="2147483695" r:id="rId15"/>
    <p:sldLayoutId id="2147483696" r:id="rId16"/>
    <p:sldLayoutId id="2147483697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png"/><Relationship Id="rId4" Type="http://schemas.openxmlformats.org/officeDocument/2006/relationships/image" Target="../media/image1.png"/><Relationship Id="rId9" Type="http://schemas.openxmlformats.org/officeDocument/2006/relationships/hyperlink" Target="http://bit.ly/PyTorchVideo" TargetMode="External"/><Relationship Id="rId5" Type="http://schemas.openxmlformats.org/officeDocument/2006/relationships/image" Target="../media/image2.png"/><Relationship Id="rId6" Type="http://schemas.openxmlformats.org/officeDocument/2006/relationships/hyperlink" Target="mailto:hunkim+ml@gmail.com" TargetMode="External"/><Relationship Id="rId7" Type="http://schemas.openxmlformats.org/officeDocument/2006/relationships/hyperlink" Target="https://github.com/hunkim/PyTorchZeroToAll" TargetMode="External"/><Relationship Id="rId8" Type="http://schemas.openxmlformats.org/officeDocument/2006/relationships/hyperlink" Target="http://bit.ly/PyTorchZeroAll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Relationship Id="rId4" Type="http://schemas.openxmlformats.org/officeDocument/2006/relationships/image" Target="../media/image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/Relationships>
</file>

<file path=ppt/slides/_rels/slide13.xml.rels><?xml version="1.0" encoding="UTF-8" standalone="yes"?><Relationships xmlns="http://schemas.openxmlformats.org/package/2006/relationships"><Relationship Id="rId10" Type="http://schemas.openxmlformats.org/officeDocument/2006/relationships/image" Target="../media/image21.png"/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6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5" Type="http://schemas.openxmlformats.org/officeDocument/2006/relationships/image" Target="../media/image16.png"/><Relationship Id="rId6" Type="http://schemas.openxmlformats.org/officeDocument/2006/relationships/image" Target="../media/image18.png"/><Relationship Id="rId7" Type="http://schemas.openxmlformats.org/officeDocument/2006/relationships/image" Target="../media/image19.png"/><Relationship Id="rId8" Type="http://schemas.openxmlformats.org/officeDocument/2006/relationships/image" Target="../media/image20.png"/></Relationships>
</file>

<file path=ppt/slides/_rels/slide14.xml.rels><?xml version="1.0" encoding="UTF-8" standalone="yes"?><Relationships xmlns="http://schemas.openxmlformats.org/package/2006/relationships"><Relationship Id="rId10" Type="http://schemas.openxmlformats.org/officeDocument/2006/relationships/image" Target="../media/image21.png"/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6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5" Type="http://schemas.openxmlformats.org/officeDocument/2006/relationships/image" Target="../media/image16.png"/><Relationship Id="rId6" Type="http://schemas.openxmlformats.org/officeDocument/2006/relationships/image" Target="../media/image18.png"/><Relationship Id="rId7" Type="http://schemas.openxmlformats.org/officeDocument/2006/relationships/image" Target="../media/image19.png"/><Relationship Id="rId8" Type="http://schemas.openxmlformats.org/officeDocument/2006/relationships/image" Target="../media/image2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4.png"/><Relationship Id="rId4" Type="http://schemas.openxmlformats.org/officeDocument/2006/relationships/image" Target="../media/image21.png"/><Relationship Id="rId5" Type="http://schemas.openxmlformats.org/officeDocument/2006/relationships/image" Target="../media/image18.png"/><Relationship Id="rId6" Type="http://schemas.openxmlformats.org/officeDocument/2006/relationships/image" Target="../media/image25.png"/></Relationships>
</file>

<file path=ppt/slides/_rels/slide16.xml.rels><?xml version="1.0" encoding="UTF-8" standalone="yes"?><Relationships xmlns="http://schemas.openxmlformats.org/package/2006/relationships"><Relationship Id="rId11" Type="http://schemas.openxmlformats.org/officeDocument/2006/relationships/image" Target="../media/image25.png"/><Relationship Id="rId10" Type="http://schemas.openxmlformats.org/officeDocument/2006/relationships/image" Target="../media/image21.png"/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6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5" Type="http://schemas.openxmlformats.org/officeDocument/2006/relationships/image" Target="../media/image16.png"/><Relationship Id="rId6" Type="http://schemas.openxmlformats.org/officeDocument/2006/relationships/image" Target="../media/image18.png"/><Relationship Id="rId7" Type="http://schemas.openxmlformats.org/officeDocument/2006/relationships/image" Target="../media/image19.png"/><Relationship Id="rId8" Type="http://schemas.openxmlformats.org/officeDocument/2006/relationships/image" Target="../media/image20.png"/></Relationships>
</file>

<file path=ppt/slides/_rels/slide17.xml.rels><?xml version="1.0" encoding="UTF-8" standalone="yes"?><Relationships xmlns="http://schemas.openxmlformats.org/package/2006/relationships"><Relationship Id="rId11" Type="http://schemas.openxmlformats.org/officeDocument/2006/relationships/image" Target="../media/image25.png"/><Relationship Id="rId10" Type="http://schemas.openxmlformats.org/officeDocument/2006/relationships/image" Target="../media/image21.png"/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6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5" Type="http://schemas.openxmlformats.org/officeDocument/2006/relationships/image" Target="../media/image16.png"/><Relationship Id="rId6" Type="http://schemas.openxmlformats.org/officeDocument/2006/relationships/image" Target="../media/image18.png"/><Relationship Id="rId7" Type="http://schemas.openxmlformats.org/officeDocument/2006/relationships/image" Target="../media/image19.png"/><Relationship Id="rId8" Type="http://schemas.openxmlformats.org/officeDocument/2006/relationships/image" Target="../media/image20.png"/></Relationships>
</file>

<file path=ppt/slides/_rels/slide18.xml.rels><?xml version="1.0" encoding="UTF-8" standalone="yes"?><Relationships xmlns="http://schemas.openxmlformats.org/package/2006/relationships"><Relationship Id="rId11" Type="http://schemas.openxmlformats.org/officeDocument/2006/relationships/image" Target="../media/image25.png"/><Relationship Id="rId10" Type="http://schemas.openxmlformats.org/officeDocument/2006/relationships/image" Target="../media/image21.png"/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6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5" Type="http://schemas.openxmlformats.org/officeDocument/2006/relationships/image" Target="../media/image16.png"/><Relationship Id="rId6" Type="http://schemas.openxmlformats.org/officeDocument/2006/relationships/image" Target="../media/image18.png"/><Relationship Id="rId7" Type="http://schemas.openxmlformats.org/officeDocument/2006/relationships/image" Target="../media/image19.png"/><Relationship Id="rId8" Type="http://schemas.openxmlformats.org/officeDocument/2006/relationships/image" Target="../media/image2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://pytorch.org/docs/master/nn.html#nllloss" TargetMode="External"/><Relationship Id="rId4" Type="http://schemas.openxmlformats.org/officeDocument/2006/relationships/hyperlink" Target="http://pytorch.org/docs/master/nn.html#crossentropyloss" TargetMode="External"/><Relationship Id="rId5" Type="http://schemas.openxmlformats.org/officeDocument/2006/relationships/hyperlink" Target="http://willwolf.io/2017/05/18/minimizing_the_negative_log_likelihood_in_english/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.xml"/><Relationship Id="rId3" Type="http://schemas.openxmlformats.org/officeDocument/2006/relationships/hyperlink" Target="http://bit.ly/PyTorchZeroAll" TargetMode="External"/><Relationship Id="rId4" Type="http://schemas.openxmlformats.org/officeDocument/2006/relationships/image" Target="../media/image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3.png"/><Relationship Id="rId4" Type="http://schemas.openxmlformats.org/officeDocument/2006/relationships/image" Target="../media/image2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7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7" Type="http://schemas.openxmlformats.org/officeDocument/2006/relationships/image" Target="../media/image33.png"/><Relationship Id="rId8" Type="http://schemas.openxmlformats.org/officeDocument/2006/relationships/hyperlink" Target="https://ml4a.github.io/ml4a/looking_inside_neural_nets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6.png"/><Relationship Id="rId4" Type="http://schemas.openxmlformats.org/officeDocument/2006/relationships/image" Target="../media/image27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7" Type="http://schemas.openxmlformats.org/officeDocument/2006/relationships/hyperlink" Target="https://ml4a.github.io/ml4a/looking_inside_neural_nets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6.png"/><Relationship Id="rId4" Type="http://schemas.openxmlformats.org/officeDocument/2006/relationships/image" Target="../media/image27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7" Type="http://schemas.openxmlformats.org/officeDocument/2006/relationships/hyperlink" Target="https://ml4a.github.io/ml4a/looking_inside_neural_nets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6.png"/><Relationship Id="rId4" Type="http://schemas.openxmlformats.org/officeDocument/2006/relationships/image" Target="../media/image27.png"/><Relationship Id="rId5" Type="http://schemas.openxmlformats.org/officeDocument/2006/relationships/image" Target="../media/image29.png"/><Relationship Id="rId6" Type="http://schemas.openxmlformats.org/officeDocument/2006/relationships/hyperlink" Target="https://ml4a.github.io/ml4a/looking_inside_neural_nets" TargetMode="External"/><Relationship Id="rId7" Type="http://schemas.openxmlformats.org/officeDocument/2006/relationships/image" Target="../media/image32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2.jpg"/><Relationship Id="rId4" Type="http://schemas.openxmlformats.org/officeDocument/2006/relationships/image" Target="../media/image36.png"/><Relationship Id="rId5" Type="http://schemas.openxmlformats.org/officeDocument/2006/relationships/image" Target="../media/image27.png"/><Relationship Id="rId6" Type="http://schemas.openxmlformats.org/officeDocument/2006/relationships/image" Target="../media/image29.png"/><Relationship Id="rId7" Type="http://schemas.openxmlformats.org/officeDocument/2006/relationships/image" Target="../media/image3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2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4.png"/><Relationship Id="rId4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Relationship Id="rId4" Type="http://schemas.openxmlformats.org/officeDocument/2006/relationships/image" Target="../media/image1.png"/><Relationship Id="rId9" Type="http://schemas.openxmlformats.org/officeDocument/2006/relationships/hyperlink" Target="http://bit.ly/PyTorchVideo" TargetMode="External"/><Relationship Id="rId5" Type="http://schemas.openxmlformats.org/officeDocument/2006/relationships/image" Target="../media/image2.png"/><Relationship Id="rId6" Type="http://schemas.openxmlformats.org/officeDocument/2006/relationships/hyperlink" Target="mailto:hunkim+ml@gmail.com" TargetMode="External"/><Relationship Id="rId7" Type="http://schemas.openxmlformats.org/officeDocument/2006/relationships/hyperlink" Target="https://github.com/hunkim/PyTorchZeroToAll" TargetMode="External"/><Relationship Id="rId8" Type="http://schemas.openxmlformats.org/officeDocument/2006/relationships/hyperlink" Target="http://bit.ly/PyTorchZeroAll" TargetMode="Externa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6.png"/><Relationship Id="rId4" Type="http://schemas.openxmlformats.org/officeDocument/2006/relationships/image" Target="../media/image4.png"/><Relationship Id="rId5" Type="http://schemas.openxmlformats.org/officeDocument/2006/relationships/image" Target="../media/image32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4.xml"/><Relationship Id="rId3" Type="http://schemas.openxmlformats.org/officeDocument/2006/relationships/hyperlink" Target="https://www.kaggle.com/c/otto-group-product-classification-challenge/data" TargetMode="Externa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8.jpg"/><Relationship Id="rId4" Type="http://schemas.openxmlformats.org/officeDocument/2006/relationships/image" Target="../media/image3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23.png"/><Relationship Id="rId6" Type="http://schemas.openxmlformats.org/officeDocument/2006/relationships/image" Target="../media/image8.png"/><Relationship Id="rId7" Type="http://schemas.openxmlformats.org/officeDocument/2006/relationships/image" Target="../media/image4.png"/><Relationship Id="rId8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1" Type="http://schemas.openxmlformats.org/officeDocument/2006/relationships/image" Target="../media/image13.png"/><Relationship Id="rId10" Type="http://schemas.openxmlformats.org/officeDocument/2006/relationships/image" Target="../media/image10.png"/><Relationship Id="rId12" Type="http://schemas.openxmlformats.org/officeDocument/2006/relationships/image" Target="../media/image14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9" Type="http://schemas.openxmlformats.org/officeDocument/2006/relationships/image" Target="../media/image4.png"/><Relationship Id="rId5" Type="http://schemas.openxmlformats.org/officeDocument/2006/relationships/image" Target="../media/image9.png"/><Relationship Id="rId6" Type="http://schemas.openxmlformats.org/officeDocument/2006/relationships/image" Target="../media/image23.png"/><Relationship Id="rId7" Type="http://schemas.openxmlformats.org/officeDocument/2006/relationships/image" Target="../media/image8.png"/><Relationship Id="rId8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14" name="Shape 2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313094"/>
            <a:ext cx="9143999" cy="284760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15" name="Shape 2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12941" y="1239342"/>
            <a:ext cx="2049525" cy="556864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Shape 216"/>
          <p:cNvSpPr txBox="1"/>
          <p:nvPr>
            <p:ph idx="4294967295" type="ctrTitle"/>
          </p:nvPr>
        </p:nvSpPr>
        <p:spPr>
          <a:xfrm>
            <a:off x="628447" y="14103"/>
            <a:ext cx="61266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ML/DL for </a:t>
            </a:r>
            <a:r>
              <a:rPr b="0" i="0" lang="en" sz="4200" u="none" cap="none" strike="noStrike">
                <a:solidFill>
                  <a:srgbClr val="004C7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Everyone</a:t>
            </a:r>
            <a:r>
              <a:rPr b="0" i="0" lang="en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0" i="0" lang="en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with</a:t>
            </a:r>
            <a:r>
              <a:rPr b="0" i="0" lang="en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0" i="0" lang="en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/>
          </a:p>
        </p:txBody>
      </p:sp>
      <p:pic>
        <p:nvPicPr>
          <p:cNvPr descr="Image" id="217" name="Shape 2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355806" y="4711991"/>
            <a:ext cx="756518" cy="409473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Shape 218"/>
          <p:cNvSpPr txBox="1"/>
          <p:nvPr/>
        </p:nvSpPr>
        <p:spPr>
          <a:xfrm>
            <a:off x="1906350" y="1415400"/>
            <a:ext cx="53313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Lecture 9:</a:t>
            </a:r>
            <a:endParaRPr sz="5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Softmax Classifier</a:t>
            </a:r>
            <a:endParaRPr sz="500">
              <a:solidFill>
                <a:schemeClr val="dk1"/>
              </a:solidFill>
            </a:endParaRPr>
          </a:p>
        </p:txBody>
      </p:sp>
      <p:sp>
        <p:nvSpPr>
          <p:cNvPr id="219" name="Shape 219"/>
          <p:cNvSpPr txBox="1"/>
          <p:nvPr/>
        </p:nvSpPr>
        <p:spPr>
          <a:xfrm>
            <a:off x="0" y="4286750"/>
            <a:ext cx="4159500" cy="873900"/>
          </a:xfrm>
          <a:prstGeom prst="rect">
            <a:avLst/>
          </a:prstGeom>
          <a:gradFill>
            <a:gsLst>
              <a:gs pos="0">
                <a:srgbClr val="55C1FF">
                  <a:alpha val="77647"/>
                </a:srgbClr>
              </a:gs>
              <a:gs pos="100000">
                <a:srgbClr val="0076B9">
                  <a:alpha val="77647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Sung Kim &lt;</a:t>
            </a:r>
            <a:r>
              <a:rPr lang="en" sz="1600" u="sng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  <a:hlinkClick r:id="rId6"/>
              </a:rPr>
              <a:t>hunkim+ml@gmail.com</a:t>
            </a:r>
            <a:r>
              <a:rPr lang="en" sz="1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&gt; HKUST</a:t>
            </a:r>
            <a:endParaRPr sz="20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Code: </a:t>
            </a:r>
            <a:r>
              <a:rPr lang="en" sz="1300" u="sng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  <a:hlinkClick r:id="rId7"/>
              </a:rPr>
              <a:t>https://github.com/hunkim/PyTorchZeroToAll</a:t>
            </a:r>
            <a:r>
              <a:rPr lang="en" sz="130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13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Slides: </a:t>
            </a:r>
            <a:r>
              <a:rPr lang="en" sz="1300" u="sng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  <a:hlinkClick r:id="rId8"/>
              </a:rPr>
              <a:t>http://bit.ly/PyTorchZeroAll</a:t>
            </a:r>
            <a:r>
              <a:rPr lang="en" sz="1300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1300">
              <a:solidFill>
                <a:srgbClr val="FFFF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Videos: </a:t>
            </a:r>
            <a:r>
              <a:rPr lang="en" sz="1300" u="sng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  <a:hlinkClick r:id="rId9"/>
              </a:rPr>
              <a:t>http://bit.ly/PyTorchVideo</a:t>
            </a:r>
            <a:r>
              <a:rPr lang="en" sz="1300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1300">
              <a:solidFill>
                <a:srgbClr val="FFFF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Shape 370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Softmax</a:t>
            </a:r>
            <a:endParaRPr/>
          </a:p>
        </p:txBody>
      </p:sp>
      <p:cxnSp>
        <p:nvCxnSpPr>
          <p:cNvPr id="371" name="Shape 371"/>
          <p:cNvCxnSpPr/>
          <p:nvPr/>
        </p:nvCxnSpPr>
        <p:spPr>
          <a:xfrm>
            <a:off x="6887341" y="1650206"/>
            <a:ext cx="5496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pic>
        <p:nvPicPr>
          <p:cNvPr descr="Image" id="372" name="Shape 3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61487" y="1838435"/>
            <a:ext cx="274662" cy="547375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Shape 373"/>
          <p:cNvSpPr txBox="1"/>
          <p:nvPr/>
        </p:nvSpPr>
        <p:spPr>
          <a:xfrm>
            <a:off x="7429171" y="1527996"/>
            <a:ext cx="5055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P(y=0)</a:t>
            </a:r>
            <a:endParaRPr sz="500"/>
          </a:p>
        </p:txBody>
      </p:sp>
      <p:cxnSp>
        <p:nvCxnSpPr>
          <p:cNvPr id="374" name="Shape 374"/>
          <p:cNvCxnSpPr/>
          <p:nvPr/>
        </p:nvCxnSpPr>
        <p:spPr>
          <a:xfrm>
            <a:off x="6906391" y="1869281"/>
            <a:ext cx="5496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375" name="Shape 375"/>
          <p:cNvSpPr txBox="1"/>
          <p:nvPr/>
        </p:nvSpPr>
        <p:spPr>
          <a:xfrm>
            <a:off x="7448221" y="1747071"/>
            <a:ext cx="5055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P(y=1)</a:t>
            </a:r>
            <a:endParaRPr sz="500"/>
          </a:p>
        </p:txBody>
      </p:sp>
      <p:cxnSp>
        <p:nvCxnSpPr>
          <p:cNvPr id="376" name="Shape 376"/>
          <p:cNvCxnSpPr/>
          <p:nvPr/>
        </p:nvCxnSpPr>
        <p:spPr>
          <a:xfrm>
            <a:off x="6915916" y="2540793"/>
            <a:ext cx="5496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377" name="Shape 377"/>
          <p:cNvSpPr txBox="1"/>
          <p:nvPr/>
        </p:nvSpPr>
        <p:spPr>
          <a:xfrm>
            <a:off x="7457746" y="2418583"/>
            <a:ext cx="5055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P(y=9)</a:t>
            </a:r>
            <a:endParaRPr sz="500"/>
          </a:p>
        </p:txBody>
      </p:sp>
      <p:sp>
        <p:nvSpPr>
          <p:cNvPr id="378" name="Shape 378"/>
          <p:cNvSpPr txBox="1"/>
          <p:nvPr/>
        </p:nvSpPr>
        <p:spPr>
          <a:xfrm>
            <a:off x="7041908" y="1975671"/>
            <a:ext cx="2403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…</a:t>
            </a:r>
            <a:endParaRPr sz="500"/>
          </a:p>
        </p:txBody>
      </p:sp>
      <p:sp>
        <p:nvSpPr>
          <p:cNvPr id="379" name="Shape 379"/>
          <p:cNvSpPr/>
          <p:nvPr/>
        </p:nvSpPr>
        <p:spPr>
          <a:xfrm>
            <a:off x="5703404" y="1494650"/>
            <a:ext cx="1424400" cy="1158900"/>
          </a:xfrm>
          <a:prstGeom prst="rect">
            <a:avLst/>
          </a:prstGeom>
          <a:solidFill>
            <a:srgbClr val="F3B802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Softmax</a:t>
            </a:r>
            <a:endParaRPr sz="500"/>
          </a:p>
        </p:txBody>
      </p:sp>
      <p:cxnSp>
        <p:nvCxnSpPr>
          <p:cNvPr id="380" name="Shape 380"/>
          <p:cNvCxnSpPr/>
          <p:nvPr/>
        </p:nvCxnSpPr>
        <p:spPr>
          <a:xfrm>
            <a:off x="841181" y="2112168"/>
            <a:ext cx="2325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381" name="Shape 381"/>
          <p:cNvSpPr/>
          <p:nvPr/>
        </p:nvSpPr>
        <p:spPr>
          <a:xfrm>
            <a:off x="1137261" y="1532758"/>
            <a:ext cx="1152600" cy="1158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Linear</a:t>
            </a:r>
            <a:endParaRPr sz="500"/>
          </a:p>
        </p:txBody>
      </p:sp>
      <p:sp>
        <p:nvSpPr>
          <p:cNvPr id="382" name="Shape 382"/>
          <p:cNvSpPr/>
          <p:nvPr/>
        </p:nvSpPr>
        <p:spPr>
          <a:xfrm>
            <a:off x="2292785" y="1532757"/>
            <a:ext cx="724200" cy="1158900"/>
          </a:xfrm>
          <a:prstGeom prst="rect">
            <a:avLst/>
          </a:prstGeom>
          <a:solidFill>
            <a:srgbClr val="F3B802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Activation</a:t>
            </a:r>
            <a:endParaRPr sz="500"/>
          </a:p>
        </p:txBody>
      </p:sp>
      <p:cxnSp>
        <p:nvCxnSpPr>
          <p:cNvPr id="383" name="Shape 383"/>
          <p:cNvCxnSpPr/>
          <p:nvPr/>
        </p:nvCxnSpPr>
        <p:spPr>
          <a:xfrm>
            <a:off x="3023301" y="2116931"/>
            <a:ext cx="5055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pic>
        <p:nvPicPr>
          <p:cNvPr descr="Image" id="384" name="Shape 38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0159" y="1958252"/>
            <a:ext cx="357423" cy="307833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Shape 385"/>
          <p:cNvSpPr txBox="1"/>
          <p:nvPr/>
        </p:nvSpPr>
        <p:spPr>
          <a:xfrm>
            <a:off x="3599198" y="1863437"/>
            <a:ext cx="2403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…</a:t>
            </a:r>
            <a:endParaRPr sz="500"/>
          </a:p>
        </p:txBody>
      </p:sp>
      <p:cxnSp>
        <p:nvCxnSpPr>
          <p:cNvPr id="386" name="Shape 386"/>
          <p:cNvCxnSpPr/>
          <p:nvPr/>
        </p:nvCxnSpPr>
        <p:spPr>
          <a:xfrm>
            <a:off x="5134741" y="1650206"/>
            <a:ext cx="5496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387" name="Shape 387"/>
          <p:cNvCxnSpPr/>
          <p:nvPr/>
        </p:nvCxnSpPr>
        <p:spPr>
          <a:xfrm>
            <a:off x="5153791" y="1869281"/>
            <a:ext cx="5496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388" name="Shape 388"/>
          <p:cNvCxnSpPr/>
          <p:nvPr/>
        </p:nvCxnSpPr>
        <p:spPr>
          <a:xfrm>
            <a:off x="5163316" y="2540793"/>
            <a:ext cx="5496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389" name="Shape 389"/>
          <p:cNvSpPr txBox="1"/>
          <p:nvPr/>
        </p:nvSpPr>
        <p:spPr>
          <a:xfrm>
            <a:off x="5289308" y="1975671"/>
            <a:ext cx="2403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…</a:t>
            </a:r>
            <a:endParaRPr sz="500"/>
          </a:p>
        </p:txBody>
      </p:sp>
      <p:sp>
        <p:nvSpPr>
          <p:cNvPr id="390" name="Shape 390"/>
          <p:cNvSpPr/>
          <p:nvPr/>
        </p:nvSpPr>
        <p:spPr>
          <a:xfrm>
            <a:off x="4019412" y="1494657"/>
            <a:ext cx="1152600" cy="1158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Linear</a:t>
            </a:r>
            <a:endParaRPr sz="5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Shape 395"/>
          <p:cNvSpPr txBox="1"/>
          <p:nvPr>
            <p:ph type="title"/>
          </p:nvPr>
        </p:nvSpPr>
        <p:spPr>
          <a:xfrm>
            <a:off x="431625" y="573725"/>
            <a:ext cx="41310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/>
              <a:t>Meet </a:t>
            </a: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Softmax</a:t>
            </a:r>
            <a:endParaRPr/>
          </a:p>
        </p:txBody>
      </p:sp>
      <p:sp>
        <p:nvSpPr>
          <p:cNvPr id="396" name="Shape 396"/>
          <p:cNvSpPr txBox="1"/>
          <p:nvPr/>
        </p:nvSpPr>
        <p:spPr>
          <a:xfrm>
            <a:off x="1543998" y="2607562"/>
            <a:ext cx="2403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…</a:t>
            </a:r>
            <a:endParaRPr sz="500"/>
          </a:p>
        </p:txBody>
      </p:sp>
      <p:cxnSp>
        <p:nvCxnSpPr>
          <p:cNvPr id="397" name="Shape 397"/>
          <p:cNvCxnSpPr/>
          <p:nvPr/>
        </p:nvCxnSpPr>
        <p:spPr>
          <a:xfrm flipH="1" rot="10800000">
            <a:off x="3146275" y="2241925"/>
            <a:ext cx="1092600" cy="9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398" name="Shape 398"/>
          <p:cNvCxnSpPr/>
          <p:nvPr/>
        </p:nvCxnSpPr>
        <p:spPr>
          <a:xfrm>
            <a:off x="3185425" y="2915275"/>
            <a:ext cx="1078800" cy="129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399" name="Shape 399"/>
          <p:cNvCxnSpPr/>
          <p:nvPr/>
        </p:nvCxnSpPr>
        <p:spPr>
          <a:xfrm>
            <a:off x="3211525" y="3511525"/>
            <a:ext cx="1055400" cy="21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400" name="Shape 400"/>
          <p:cNvSpPr/>
          <p:nvPr/>
        </p:nvSpPr>
        <p:spPr>
          <a:xfrm>
            <a:off x="2040400" y="2010172"/>
            <a:ext cx="1152600" cy="1644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Linear</a:t>
            </a:r>
            <a:endParaRPr sz="500"/>
          </a:p>
        </p:txBody>
      </p:sp>
      <p:pic>
        <p:nvPicPr>
          <p:cNvPr descr="Image" id="401" name="Shape 40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6684" y="2691614"/>
            <a:ext cx="357423" cy="307833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Shape 402"/>
          <p:cNvSpPr txBox="1"/>
          <p:nvPr/>
        </p:nvSpPr>
        <p:spPr>
          <a:xfrm>
            <a:off x="3074325" y="4105375"/>
            <a:ext cx="14883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Scores (Logits)</a:t>
            </a:r>
            <a:endParaRPr/>
          </a:p>
        </p:txBody>
      </p:sp>
      <p:sp>
        <p:nvSpPr>
          <p:cNvPr id="403" name="Shape 403"/>
          <p:cNvSpPr txBox="1"/>
          <p:nvPr/>
        </p:nvSpPr>
        <p:spPr>
          <a:xfrm>
            <a:off x="3344200" y="2152725"/>
            <a:ext cx="1055400" cy="5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A86E8"/>
                </a:solidFill>
                <a:latin typeface="Consolas"/>
                <a:ea typeface="Consolas"/>
                <a:cs typeface="Consolas"/>
                <a:sym typeface="Consolas"/>
              </a:rPr>
              <a:t>2.0</a:t>
            </a:r>
            <a:endParaRPr b="1" sz="1800">
              <a:solidFill>
                <a:srgbClr val="4A86E8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04" name="Shape 404"/>
          <p:cNvSpPr txBox="1"/>
          <p:nvPr/>
        </p:nvSpPr>
        <p:spPr>
          <a:xfrm>
            <a:off x="3344200" y="2838525"/>
            <a:ext cx="1055400" cy="5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A86E8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1" lang="en" sz="1800">
                <a:solidFill>
                  <a:srgbClr val="4A86E8"/>
                </a:solidFill>
                <a:latin typeface="Consolas"/>
                <a:ea typeface="Consolas"/>
                <a:cs typeface="Consolas"/>
                <a:sym typeface="Consolas"/>
              </a:rPr>
              <a:t>.0</a:t>
            </a:r>
            <a:endParaRPr b="1" sz="1800">
              <a:solidFill>
                <a:srgbClr val="4A86E8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05" name="Shape 405"/>
          <p:cNvSpPr txBox="1"/>
          <p:nvPr/>
        </p:nvSpPr>
        <p:spPr>
          <a:xfrm>
            <a:off x="3344200" y="3448125"/>
            <a:ext cx="1055400" cy="5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A86E8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b="1" lang="en" sz="1800">
                <a:solidFill>
                  <a:srgbClr val="4A86E8"/>
                </a:solidFill>
                <a:latin typeface="Consolas"/>
                <a:ea typeface="Consolas"/>
                <a:cs typeface="Consolas"/>
                <a:sym typeface="Consolas"/>
              </a:rPr>
              <a:t>.1</a:t>
            </a:r>
            <a:endParaRPr b="1" sz="1800">
              <a:solidFill>
                <a:srgbClr val="4A86E8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406" name="Shape 4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66928" y="637650"/>
            <a:ext cx="4149885" cy="96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Shape 40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70875" y="1588775"/>
            <a:ext cx="443400" cy="51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Shape 412"/>
          <p:cNvSpPr txBox="1"/>
          <p:nvPr>
            <p:ph type="title"/>
          </p:nvPr>
        </p:nvSpPr>
        <p:spPr>
          <a:xfrm>
            <a:off x="431625" y="573725"/>
            <a:ext cx="41310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/>
              <a:t>Meet </a:t>
            </a: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Softmax</a:t>
            </a:r>
            <a:endParaRPr/>
          </a:p>
        </p:txBody>
      </p:sp>
      <p:cxnSp>
        <p:nvCxnSpPr>
          <p:cNvPr id="413" name="Shape 413"/>
          <p:cNvCxnSpPr/>
          <p:nvPr/>
        </p:nvCxnSpPr>
        <p:spPr>
          <a:xfrm>
            <a:off x="5670341" y="2241931"/>
            <a:ext cx="5496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pic>
        <p:nvPicPr>
          <p:cNvPr descr="Image" id="414" name="Shape 4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73087" y="2582560"/>
            <a:ext cx="422261" cy="547375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Shape 415"/>
          <p:cNvSpPr txBox="1"/>
          <p:nvPr/>
        </p:nvSpPr>
        <p:spPr>
          <a:xfrm>
            <a:off x="6135977" y="2119725"/>
            <a:ext cx="8373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lang="en" sz="1200">
                <a:latin typeface="Helvetica Neue"/>
                <a:ea typeface="Helvetica Neue"/>
                <a:cs typeface="Helvetica Neue"/>
                <a:sym typeface="Helvetica Neue"/>
              </a:rPr>
              <a:t>p</a:t>
            </a: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(y=0)</a:t>
            </a:r>
            <a:endParaRPr sz="500"/>
          </a:p>
        </p:txBody>
      </p:sp>
      <p:cxnSp>
        <p:nvCxnSpPr>
          <p:cNvPr id="416" name="Shape 416"/>
          <p:cNvCxnSpPr/>
          <p:nvPr/>
        </p:nvCxnSpPr>
        <p:spPr>
          <a:xfrm>
            <a:off x="5689391" y="2918206"/>
            <a:ext cx="5496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417" name="Shape 417"/>
          <p:cNvSpPr txBox="1"/>
          <p:nvPr/>
        </p:nvSpPr>
        <p:spPr>
          <a:xfrm>
            <a:off x="6231226" y="2796000"/>
            <a:ext cx="6879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lang="en" sz="1200">
                <a:latin typeface="Helvetica Neue"/>
                <a:ea typeface="Helvetica Neue"/>
                <a:cs typeface="Helvetica Neue"/>
                <a:sym typeface="Helvetica Neue"/>
              </a:rPr>
              <a:t>p </a:t>
            </a: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 y=1)</a:t>
            </a:r>
            <a:endParaRPr sz="500"/>
          </a:p>
        </p:txBody>
      </p:sp>
      <p:cxnSp>
        <p:nvCxnSpPr>
          <p:cNvPr id="418" name="Shape 418"/>
          <p:cNvCxnSpPr/>
          <p:nvPr/>
        </p:nvCxnSpPr>
        <p:spPr>
          <a:xfrm>
            <a:off x="5698916" y="3513518"/>
            <a:ext cx="5496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419" name="Shape 419"/>
          <p:cNvSpPr txBox="1"/>
          <p:nvPr/>
        </p:nvSpPr>
        <p:spPr>
          <a:xfrm>
            <a:off x="6240752" y="3391300"/>
            <a:ext cx="6879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lang="en" sz="1200">
                <a:latin typeface="Helvetica Neue"/>
                <a:ea typeface="Helvetica Neue"/>
                <a:cs typeface="Helvetica Neue"/>
                <a:sym typeface="Helvetica Neue"/>
              </a:rPr>
              <a:t>p </a:t>
            </a: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(y=</a:t>
            </a:r>
            <a:r>
              <a:rPr b="1" lang="en" sz="1200"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  <a:endParaRPr sz="500"/>
          </a:p>
        </p:txBody>
      </p:sp>
      <p:sp>
        <p:nvSpPr>
          <p:cNvPr id="420" name="Shape 420"/>
          <p:cNvSpPr/>
          <p:nvPr/>
        </p:nvSpPr>
        <p:spPr>
          <a:xfrm>
            <a:off x="4257800" y="2086375"/>
            <a:ext cx="1424400" cy="1644600"/>
          </a:xfrm>
          <a:prstGeom prst="rect">
            <a:avLst/>
          </a:prstGeom>
          <a:solidFill>
            <a:srgbClr val="F3B802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5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Softmax</a:t>
            </a:r>
            <a:endParaRPr sz="1500"/>
          </a:p>
        </p:txBody>
      </p:sp>
      <p:sp>
        <p:nvSpPr>
          <p:cNvPr id="421" name="Shape 421"/>
          <p:cNvSpPr txBox="1"/>
          <p:nvPr/>
        </p:nvSpPr>
        <p:spPr>
          <a:xfrm>
            <a:off x="1543998" y="2607562"/>
            <a:ext cx="2403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…</a:t>
            </a:r>
            <a:endParaRPr sz="500"/>
          </a:p>
        </p:txBody>
      </p:sp>
      <p:cxnSp>
        <p:nvCxnSpPr>
          <p:cNvPr id="422" name="Shape 422"/>
          <p:cNvCxnSpPr/>
          <p:nvPr/>
        </p:nvCxnSpPr>
        <p:spPr>
          <a:xfrm flipH="1" rot="10800000">
            <a:off x="3146275" y="2241925"/>
            <a:ext cx="1092600" cy="9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423" name="Shape 423"/>
          <p:cNvCxnSpPr/>
          <p:nvPr/>
        </p:nvCxnSpPr>
        <p:spPr>
          <a:xfrm>
            <a:off x="3185425" y="2915275"/>
            <a:ext cx="1078800" cy="129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424" name="Shape 424"/>
          <p:cNvCxnSpPr/>
          <p:nvPr/>
        </p:nvCxnSpPr>
        <p:spPr>
          <a:xfrm>
            <a:off x="3211525" y="3511525"/>
            <a:ext cx="1055400" cy="21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425" name="Shape 425"/>
          <p:cNvSpPr/>
          <p:nvPr/>
        </p:nvSpPr>
        <p:spPr>
          <a:xfrm>
            <a:off x="2040400" y="2010172"/>
            <a:ext cx="1152600" cy="1644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Linear</a:t>
            </a:r>
            <a:endParaRPr sz="500"/>
          </a:p>
        </p:txBody>
      </p:sp>
      <p:pic>
        <p:nvPicPr>
          <p:cNvPr descr="Image" id="426" name="Shape 4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06684" y="2691614"/>
            <a:ext cx="357423" cy="307833"/>
          </a:xfrm>
          <a:prstGeom prst="rect">
            <a:avLst/>
          </a:prstGeom>
          <a:noFill/>
          <a:ln>
            <a:noFill/>
          </a:ln>
        </p:spPr>
      </p:pic>
      <p:sp>
        <p:nvSpPr>
          <p:cNvPr id="427" name="Shape 427"/>
          <p:cNvSpPr txBox="1"/>
          <p:nvPr/>
        </p:nvSpPr>
        <p:spPr>
          <a:xfrm>
            <a:off x="3074325" y="4105375"/>
            <a:ext cx="14883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Scores (Logits)</a:t>
            </a:r>
            <a:endParaRPr/>
          </a:p>
        </p:txBody>
      </p:sp>
      <p:sp>
        <p:nvSpPr>
          <p:cNvPr id="428" name="Shape 428"/>
          <p:cNvSpPr txBox="1"/>
          <p:nvPr/>
        </p:nvSpPr>
        <p:spPr>
          <a:xfrm>
            <a:off x="5792075" y="4126725"/>
            <a:ext cx="18843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Probabilities</a:t>
            </a:r>
            <a:endParaRPr/>
          </a:p>
        </p:txBody>
      </p:sp>
      <p:sp>
        <p:nvSpPr>
          <p:cNvPr id="429" name="Shape 429"/>
          <p:cNvSpPr txBox="1"/>
          <p:nvPr/>
        </p:nvSpPr>
        <p:spPr>
          <a:xfrm>
            <a:off x="3344200" y="2152725"/>
            <a:ext cx="1055400" cy="5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A86E8"/>
                </a:solidFill>
                <a:latin typeface="Consolas"/>
                <a:ea typeface="Consolas"/>
                <a:cs typeface="Consolas"/>
                <a:sym typeface="Consolas"/>
              </a:rPr>
              <a:t>2.0</a:t>
            </a:r>
            <a:endParaRPr b="1" sz="1800">
              <a:solidFill>
                <a:srgbClr val="4A86E8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30" name="Shape 430"/>
          <p:cNvSpPr txBox="1"/>
          <p:nvPr/>
        </p:nvSpPr>
        <p:spPr>
          <a:xfrm>
            <a:off x="3344200" y="2838525"/>
            <a:ext cx="1055400" cy="5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A86E8"/>
                </a:solidFill>
                <a:latin typeface="Consolas"/>
                <a:ea typeface="Consolas"/>
                <a:cs typeface="Consolas"/>
                <a:sym typeface="Consolas"/>
              </a:rPr>
              <a:t>1.0</a:t>
            </a:r>
            <a:endParaRPr b="1" sz="1800">
              <a:solidFill>
                <a:srgbClr val="4A86E8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31" name="Shape 431"/>
          <p:cNvSpPr txBox="1"/>
          <p:nvPr/>
        </p:nvSpPr>
        <p:spPr>
          <a:xfrm>
            <a:off x="3344200" y="3448125"/>
            <a:ext cx="1055400" cy="5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A86E8"/>
                </a:solidFill>
                <a:latin typeface="Consolas"/>
                <a:ea typeface="Consolas"/>
                <a:cs typeface="Consolas"/>
                <a:sym typeface="Consolas"/>
              </a:rPr>
              <a:t>0.1</a:t>
            </a:r>
            <a:endParaRPr b="1" sz="1800">
              <a:solidFill>
                <a:srgbClr val="4A86E8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32" name="Shape 432"/>
          <p:cNvSpPr txBox="1"/>
          <p:nvPr/>
        </p:nvSpPr>
        <p:spPr>
          <a:xfrm>
            <a:off x="5630200" y="2152725"/>
            <a:ext cx="1055400" cy="5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A86E8"/>
                </a:solidFill>
                <a:latin typeface="Consolas"/>
                <a:ea typeface="Consolas"/>
                <a:cs typeface="Consolas"/>
                <a:sym typeface="Consolas"/>
              </a:rPr>
              <a:t>0.7</a:t>
            </a:r>
            <a:endParaRPr b="1" sz="1800">
              <a:solidFill>
                <a:srgbClr val="4A86E8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33" name="Shape 433"/>
          <p:cNvSpPr txBox="1"/>
          <p:nvPr/>
        </p:nvSpPr>
        <p:spPr>
          <a:xfrm>
            <a:off x="5630200" y="2838525"/>
            <a:ext cx="1055400" cy="5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A86E8"/>
                </a:solidFill>
                <a:latin typeface="Consolas"/>
                <a:ea typeface="Consolas"/>
                <a:cs typeface="Consolas"/>
                <a:sym typeface="Consolas"/>
              </a:rPr>
              <a:t>0.2</a:t>
            </a:r>
            <a:endParaRPr b="1" sz="1800">
              <a:solidFill>
                <a:srgbClr val="4A86E8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34" name="Shape 434"/>
          <p:cNvSpPr txBox="1"/>
          <p:nvPr/>
        </p:nvSpPr>
        <p:spPr>
          <a:xfrm>
            <a:off x="5630200" y="3448125"/>
            <a:ext cx="1055400" cy="5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A86E8"/>
                </a:solidFill>
                <a:latin typeface="Consolas"/>
                <a:ea typeface="Consolas"/>
                <a:cs typeface="Consolas"/>
                <a:sym typeface="Consolas"/>
              </a:rPr>
              <a:t>0.1</a:t>
            </a:r>
            <a:endParaRPr b="1" sz="1800">
              <a:solidFill>
                <a:srgbClr val="4A86E8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435" name="Shape 4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66928" y="637650"/>
            <a:ext cx="4149885" cy="96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Shape 4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70875" y="1588775"/>
            <a:ext cx="443400" cy="51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1" name="Shape 4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" y="120745"/>
            <a:ext cx="9143999" cy="5022756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Shape 4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39875" y="2986575"/>
            <a:ext cx="339750" cy="59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3" name="Shape 4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84750" y="1065775"/>
            <a:ext cx="443400" cy="51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4" name="Shape 4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71400" y="2785600"/>
            <a:ext cx="339750" cy="72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" name="Shape 4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3050" y="869725"/>
            <a:ext cx="339750" cy="59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6" name="Shape 44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095750" y="942975"/>
            <a:ext cx="443400" cy="35211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" name="Shape 44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103426" y="836201"/>
            <a:ext cx="1758740" cy="59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8" name="Shape 44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595005" y="696350"/>
            <a:ext cx="518895" cy="59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9" name="Shape 44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751350" y="2861800"/>
            <a:ext cx="339750" cy="606696"/>
          </a:xfrm>
          <a:prstGeom prst="rect">
            <a:avLst/>
          </a:prstGeom>
          <a:noFill/>
          <a:ln>
            <a:noFill/>
          </a:ln>
        </p:spPr>
      </p:pic>
      <p:sp>
        <p:nvSpPr>
          <p:cNvPr id="450" name="Shape 450"/>
          <p:cNvSpPr/>
          <p:nvPr/>
        </p:nvSpPr>
        <p:spPr>
          <a:xfrm>
            <a:off x="3536625" y="4857250"/>
            <a:ext cx="5709600" cy="30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</a:rPr>
              <a:t>https://www.udacity.com/course/viewer#!/c-ud730/l-6370362152/m-6379811817</a:t>
            </a:r>
            <a:endParaRPr sz="1200"/>
          </a:p>
        </p:txBody>
      </p:sp>
      <p:sp>
        <p:nvSpPr>
          <p:cNvPr id="451" name="Shape 451"/>
          <p:cNvSpPr/>
          <p:nvPr/>
        </p:nvSpPr>
        <p:spPr>
          <a:xfrm>
            <a:off x="5862175" y="0"/>
            <a:ext cx="3384000" cy="4857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Shape 452"/>
          <p:cNvSpPr/>
          <p:nvPr/>
        </p:nvSpPr>
        <p:spPr>
          <a:xfrm>
            <a:off x="5701275" y="2682425"/>
            <a:ext cx="3384000" cy="1831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7" name="Shape 457"/>
          <p:cNvGrpSpPr/>
          <p:nvPr/>
        </p:nvGrpSpPr>
        <p:grpSpPr>
          <a:xfrm>
            <a:off x="76200" y="120745"/>
            <a:ext cx="9143999" cy="5022756"/>
            <a:chOff x="76200" y="120745"/>
            <a:chExt cx="9143999" cy="5022756"/>
          </a:xfrm>
        </p:grpSpPr>
        <p:pic>
          <p:nvPicPr>
            <p:cNvPr id="458" name="Shape 45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6200" y="120745"/>
              <a:ext cx="9143999" cy="50227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9" name="Shape 45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839875" y="2986575"/>
              <a:ext cx="339750" cy="598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0" name="Shape 46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684750" y="1065775"/>
              <a:ext cx="443400" cy="513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1" name="Shape 46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271400" y="2785600"/>
              <a:ext cx="339750" cy="72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2" name="Shape 46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893050" y="869725"/>
              <a:ext cx="339750" cy="598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3" name="Shape 463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4095750" y="942975"/>
              <a:ext cx="443400" cy="3521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4" name="Shape 464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4103426" y="836201"/>
              <a:ext cx="1758740" cy="598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5" name="Shape 46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7595005" y="696350"/>
              <a:ext cx="518895" cy="598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6" name="Shape 466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6751350" y="2861800"/>
              <a:ext cx="339750" cy="60669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67" name="Shape 467"/>
          <p:cNvSpPr/>
          <p:nvPr/>
        </p:nvSpPr>
        <p:spPr>
          <a:xfrm>
            <a:off x="3536625" y="4857250"/>
            <a:ext cx="5709600" cy="30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</a:rPr>
              <a:t>https://www.udacity.com/course/viewer#!/c-ud730/l-6370362152/m-6379811817</a:t>
            </a:r>
            <a:endParaRPr sz="12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Shape 472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Cost function: cross entropy</a:t>
            </a:r>
            <a:endParaRPr/>
          </a:p>
        </p:txBody>
      </p:sp>
      <p:pic>
        <p:nvPicPr>
          <p:cNvPr id="473" name="Shape 4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600" y="1224100"/>
            <a:ext cx="3967050" cy="2471674"/>
          </a:xfrm>
          <a:prstGeom prst="rect">
            <a:avLst/>
          </a:prstGeom>
          <a:noFill/>
          <a:ln>
            <a:noFill/>
          </a:ln>
        </p:spPr>
      </p:pic>
      <p:sp>
        <p:nvSpPr>
          <p:cNvPr id="474" name="Shape 474"/>
          <p:cNvSpPr/>
          <p:nvPr/>
        </p:nvSpPr>
        <p:spPr>
          <a:xfrm>
            <a:off x="3384225" y="4781050"/>
            <a:ext cx="5709600" cy="30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</a:rPr>
              <a:t>https://www.udacity.com/course/viewer#!/c-ud730/l-6370362152/m-6379811817</a:t>
            </a:r>
            <a:endParaRPr sz="1200"/>
          </a:p>
        </p:txBody>
      </p:sp>
      <p:pic>
        <p:nvPicPr>
          <p:cNvPr id="475" name="Shape 4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63650" y="2197785"/>
            <a:ext cx="196775" cy="351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6" name="Shape 47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15150" y="1491215"/>
            <a:ext cx="441600" cy="706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" name="Shape 47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12650" y="2276500"/>
            <a:ext cx="4160250" cy="5904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Shape 482"/>
          <p:cNvSpPr/>
          <p:nvPr/>
        </p:nvSpPr>
        <p:spPr>
          <a:xfrm>
            <a:off x="3384225" y="4781050"/>
            <a:ext cx="5709600" cy="30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</a:rPr>
              <a:t>https://www.udacity.com/course/viewer#!/c-ud730/l-6370362152/m-6379811817</a:t>
            </a:r>
            <a:endParaRPr sz="1200"/>
          </a:p>
        </p:txBody>
      </p:sp>
      <p:sp>
        <p:nvSpPr>
          <p:cNvPr id="483" name="Shape 483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Cost function: cross entropy</a:t>
            </a:r>
            <a:endParaRPr/>
          </a:p>
        </p:txBody>
      </p:sp>
      <p:sp>
        <p:nvSpPr>
          <p:cNvPr id="484" name="Shape 484"/>
          <p:cNvSpPr txBox="1"/>
          <p:nvPr/>
        </p:nvSpPr>
        <p:spPr>
          <a:xfrm>
            <a:off x="3918675" y="1569225"/>
            <a:ext cx="4944900" cy="27651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Cross entropy example</a:t>
            </a:r>
            <a:endParaRPr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import 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numpy </a:t>
            </a:r>
            <a:r>
              <a:rPr b="1"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as 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np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One hot</a:t>
            </a:r>
            <a:endParaRPr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0: 1 0 0 0</a:t>
            </a:r>
            <a:endParaRPr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1: 0 1 0 0</a:t>
            </a:r>
            <a:endParaRPr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2: 0 0 1 0</a:t>
            </a:r>
            <a:endParaRPr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 = np.array([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Y_pred1 = np.array([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0.7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0.2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Y_pred2 = np.array([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0.3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0.6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"loss1 = "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np.sum(-Y * np.log(Y_pred1)))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"loss2 = "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np.sum(-Y * np.log(Y_pred2)))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485" name="Shape 485"/>
          <p:cNvGrpSpPr/>
          <p:nvPr/>
        </p:nvGrpSpPr>
        <p:grpSpPr>
          <a:xfrm>
            <a:off x="381001" y="1540005"/>
            <a:ext cx="3226917" cy="2109055"/>
            <a:chOff x="76200" y="120745"/>
            <a:chExt cx="9143999" cy="5022756"/>
          </a:xfrm>
        </p:grpSpPr>
        <p:pic>
          <p:nvPicPr>
            <p:cNvPr id="486" name="Shape 48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6200" y="120745"/>
              <a:ext cx="9143999" cy="50227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7" name="Shape 48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839875" y="2986575"/>
              <a:ext cx="339750" cy="598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8" name="Shape 48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684750" y="1065775"/>
              <a:ext cx="443400" cy="513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9" name="Shape 489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271400" y="2785600"/>
              <a:ext cx="339750" cy="72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0" name="Shape 49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893050" y="869725"/>
              <a:ext cx="339750" cy="598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1" name="Shape 491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4095750" y="942975"/>
              <a:ext cx="443400" cy="3521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2" name="Shape 492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4103426" y="836201"/>
              <a:ext cx="1758740" cy="598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3" name="Shape 493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7595005" y="696350"/>
              <a:ext cx="518895" cy="598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4" name="Shape 494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6751350" y="2861800"/>
              <a:ext cx="339750" cy="60669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95" name="Shape 49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49000" y="4001725"/>
            <a:ext cx="2806250" cy="39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Shape 500"/>
          <p:cNvSpPr txBox="1"/>
          <p:nvPr>
            <p:ph type="title"/>
          </p:nvPr>
        </p:nvSpPr>
        <p:spPr>
          <a:xfrm>
            <a:off x="-8188" y="-1845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/>
              <a:t>C</a:t>
            </a: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ross entropy in PyTorch</a:t>
            </a:r>
            <a:endParaRPr/>
          </a:p>
        </p:txBody>
      </p:sp>
      <p:sp>
        <p:nvSpPr>
          <p:cNvPr id="501" name="Shape 501"/>
          <p:cNvSpPr/>
          <p:nvPr/>
        </p:nvSpPr>
        <p:spPr>
          <a:xfrm>
            <a:off x="3384225" y="4781050"/>
            <a:ext cx="5709600" cy="30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</a:rPr>
              <a:t>https://www.udacity.com/course/viewer#!/c-ud730/l-6370362152/m-6379811817</a:t>
            </a:r>
            <a:endParaRPr sz="1200"/>
          </a:p>
        </p:txBody>
      </p:sp>
      <p:sp>
        <p:nvSpPr>
          <p:cNvPr id="502" name="Shape 502"/>
          <p:cNvSpPr txBox="1"/>
          <p:nvPr/>
        </p:nvSpPr>
        <p:spPr>
          <a:xfrm>
            <a:off x="3607925" y="1010325"/>
            <a:ext cx="5426100" cy="36291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Softmax + CrossEntropy (logSoftmax + NLLLoss)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loss = nn.CrossEntropyLoss()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target is of size nBatch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each element in target has to have 0 &lt;= value &lt; nClasses (0-2)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Input is class, not one-hot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 = Variable(torch.LongTensor([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" sz="12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requires_grad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False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input is of size nBatch x nClasses = 1 x 4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Y_pred are logits (not softmax)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Y_pred1 = Variable(torch.Tensor([[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2.0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1.0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]]))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Y_pred2 = Variable(torch.Tensor([[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0.5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2.0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0.3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]]))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l1 = loss(Y_pred1, Y)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l2 = loss(Y_pred2, Y)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"PyTorch Loss1 = "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l1.data, 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"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\n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PyTorch Loss2="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l2.data)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503" name="Shape 503"/>
          <p:cNvGrpSpPr/>
          <p:nvPr/>
        </p:nvGrpSpPr>
        <p:grpSpPr>
          <a:xfrm>
            <a:off x="381001" y="1540005"/>
            <a:ext cx="3226917" cy="2109055"/>
            <a:chOff x="76200" y="120745"/>
            <a:chExt cx="9143999" cy="5022756"/>
          </a:xfrm>
        </p:grpSpPr>
        <p:pic>
          <p:nvPicPr>
            <p:cNvPr id="504" name="Shape 50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6200" y="120745"/>
              <a:ext cx="9143999" cy="50227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5" name="Shape 50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839875" y="2986575"/>
              <a:ext cx="339750" cy="598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6" name="Shape 50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684750" y="1065775"/>
              <a:ext cx="443400" cy="513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7" name="Shape 50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271400" y="2785600"/>
              <a:ext cx="339750" cy="72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8" name="Shape 50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893050" y="869725"/>
              <a:ext cx="339750" cy="598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9" name="Shape 509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4095750" y="942975"/>
              <a:ext cx="443400" cy="3521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0" name="Shape 510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4103426" y="836201"/>
              <a:ext cx="1758740" cy="598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1" name="Shape 511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7595005" y="696350"/>
              <a:ext cx="518895" cy="598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2" name="Shape 512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6751350" y="2861800"/>
              <a:ext cx="339750" cy="60669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13" name="Shape 51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49000" y="4001725"/>
            <a:ext cx="2806250" cy="39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Shape 518"/>
          <p:cNvSpPr txBox="1"/>
          <p:nvPr>
            <p:ph type="title"/>
          </p:nvPr>
        </p:nvSpPr>
        <p:spPr>
          <a:xfrm>
            <a:off x="-8188" y="-1845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/>
              <a:t>C</a:t>
            </a: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ross entropy in PyTorch</a:t>
            </a:r>
            <a:endParaRPr/>
          </a:p>
        </p:txBody>
      </p:sp>
      <p:sp>
        <p:nvSpPr>
          <p:cNvPr id="519" name="Shape 519"/>
          <p:cNvSpPr/>
          <p:nvPr/>
        </p:nvSpPr>
        <p:spPr>
          <a:xfrm>
            <a:off x="3384225" y="4781050"/>
            <a:ext cx="5709600" cy="30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</a:rPr>
              <a:t>https://www.udacity.com/course/viewer#!/c-ud730/l-6370362152/m-6379811817</a:t>
            </a:r>
            <a:endParaRPr sz="1200"/>
          </a:p>
        </p:txBody>
      </p:sp>
      <p:sp>
        <p:nvSpPr>
          <p:cNvPr id="520" name="Shape 520"/>
          <p:cNvSpPr txBox="1"/>
          <p:nvPr/>
        </p:nvSpPr>
        <p:spPr>
          <a:xfrm>
            <a:off x="3607925" y="866725"/>
            <a:ext cx="5426100" cy="39144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Softmax + CrossEntropy (logSoftmax + NLLLoss)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loss = nn.CrossEntropyLoss()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target is of size nBatch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element in target has to have 0 &lt;= value &lt; nClasses (0-2)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Input is class, not one-hot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 = Variable(torch.LongTensor([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" sz="12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requires_grad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False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input is of size nBatch x nClasses = 2 x 4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Y_pred are logits (not softmax)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Y_pred1 = Variable(torch.Tensor([[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0.2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0.9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                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1.1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0.2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                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0.2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2.1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]]))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Y_pred2 = Variable(torch.Tensor([[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0.8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0.2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0.3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                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0.2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0.3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0.5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                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0.2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0.2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0.5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]]))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l1 = loss(Y_pred1, Y)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l2 = loss(Y_pred2, Y)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"Batch Loss1 = "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l1.data, 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\n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Batch Loss2="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l2.data)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521" name="Shape 521"/>
          <p:cNvGrpSpPr/>
          <p:nvPr/>
        </p:nvGrpSpPr>
        <p:grpSpPr>
          <a:xfrm>
            <a:off x="381001" y="1540005"/>
            <a:ext cx="3226917" cy="2109055"/>
            <a:chOff x="76200" y="120745"/>
            <a:chExt cx="9143999" cy="5022756"/>
          </a:xfrm>
        </p:grpSpPr>
        <p:pic>
          <p:nvPicPr>
            <p:cNvPr id="522" name="Shape 52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6200" y="120745"/>
              <a:ext cx="9143999" cy="50227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3" name="Shape 52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839875" y="2986575"/>
              <a:ext cx="339750" cy="598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4" name="Shape 52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684750" y="1065775"/>
              <a:ext cx="443400" cy="513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5" name="Shape 52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271400" y="2785600"/>
              <a:ext cx="339750" cy="72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6" name="Shape 52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893050" y="869725"/>
              <a:ext cx="339750" cy="598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7" name="Shape 527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4095750" y="942975"/>
              <a:ext cx="443400" cy="3521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8" name="Shape 528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4103426" y="836201"/>
              <a:ext cx="1758740" cy="598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9" name="Shape 529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7595005" y="696350"/>
              <a:ext cx="518895" cy="598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0" name="Shape 530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6751350" y="2861800"/>
              <a:ext cx="339750" cy="60669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31" name="Shape 53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49000" y="4001725"/>
            <a:ext cx="2806250" cy="39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Shape 536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Exercise</a:t>
            </a:r>
            <a:r>
              <a:rPr lang="en"/>
              <a:t> 9-1: CrossEntropyLoss VS NLLLoss</a:t>
            </a:r>
            <a:endParaRPr/>
          </a:p>
        </p:txBody>
      </p:sp>
      <p:sp>
        <p:nvSpPr>
          <p:cNvPr id="537" name="Shape 537"/>
          <p:cNvSpPr txBox="1"/>
          <p:nvPr>
            <p:ph idx="1" type="body"/>
          </p:nvPr>
        </p:nvSpPr>
        <p:spPr>
          <a:xfrm>
            <a:off x="495450" y="1595075"/>
            <a:ext cx="8280900" cy="27114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-381000" lvl="0" marL="457200" rtl="0">
              <a:spcBef>
                <a:spcPts val="12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What are the differences?</a:t>
            </a:r>
            <a:endParaRPr sz="2400"/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Check out</a:t>
            </a:r>
            <a:endParaRPr sz="2400"/>
          </a:p>
          <a:p>
            <a: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 u="sng">
                <a:solidFill>
                  <a:schemeClr val="hlink"/>
                </a:solidFill>
                <a:hlinkClick r:id="rId3"/>
              </a:rPr>
              <a:t>http://pytorch.org/docs/master/nn.html#nllloss</a:t>
            </a:r>
            <a:endParaRPr sz="2000"/>
          </a:p>
          <a:p>
            <a: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 u="sng">
                <a:solidFill>
                  <a:schemeClr val="hlink"/>
                </a:solidFill>
                <a:hlinkClick r:id="rId4"/>
              </a:rPr>
              <a:t>http://pytorch.org/docs/master/nn.html#crossentropyloss</a:t>
            </a:r>
            <a:endParaRPr/>
          </a:p>
          <a:p>
            <a:pPr indent="-355600" lvl="0" marL="457200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Minimizing the Negative Log-Likelihood, in English </a:t>
            </a:r>
            <a:r>
              <a:rPr lang="en" sz="2000" u="sng">
                <a:solidFill>
                  <a:schemeClr val="hlink"/>
                </a:solidFill>
                <a:hlinkClick r:id="rId5"/>
              </a:rPr>
              <a:t>http://willwolf.io/2017/05/18/minimizing_the_negative_log_likelihood_in_english/</a:t>
            </a:r>
            <a:r>
              <a:rPr lang="en" sz="2000"/>
              <a:t>  </a:t>
            </a:r>
            <a:endParaRPr sz="20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 txBox="1"/>
          <p:nvPr>
            <p:ph type="title"/>
          </p:nvPr>
        </p:nvSpPr>
        <p:spPr>
          <a:xfrm>
            <a:off x="0" y="8075"/>
            <a:ext cx="9073200" cy="1488000"/>
          </a:xfrm>
          <a:prstGeom prst="rect">
            <a:avLst/>
          </a:prstGeom>
        </p:spPr>
        <p:txBody>
          <a:bodyPr anchorCtr="0" anchor="b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Call for Comments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Please feel free to add comments directly on these slides.</a:t>
            </a:r>
            <a:endParaRPr sz="28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Other slides: </a:t>
            </a:r>
            <a:r>
              <a:rPr lang="en" sz="2800" u="sng">
                <a:solidFill>
                  <a:schemeClr val="hlink"/>
                </a:solidFill>
                <a:hlinkClick r:id="rId3"/>
              </a:rPr>
              <a:t>http://bit.ly/PyTorchZeroAll</a:t>
            </a:r>
            <a:r>
              <a:rPr lang="en" sz="2800"/>
              <a:t>      </a:t>
            </a:r>
            <a:endParaRPr sz="2800"/>
          </a:p>
        </p:txBody>
      </p:sp>
      <p:sp>
        <p:nvSpPr>
          <p:cNvPr id="225" name="Shape 225"/>
          <p:cNvSpPr txBox="1"/>
          <p:nvPr/>
        </p:nvSpPr>
        <p:spPr>
          <a:xfrm>
            <a:off x="5446800" y="4728475"/>
            <a:ext cx="4064700" cy="55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Picture from http://www.tssablog.org/archives/3280</a:t>
            </a:r>
            <a:endParaRPr sz="1200"/>
          </a:p>
        </p:txBody>
      </p:sp>
      <p:pic>
        <p:nvPicPr>
          <p:cNvPr id="226" name="Shape 2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32442" y="1538300"/>
            <a:ext cx="6008308" cy="332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42" name="Shape 542"/>
          <p:cNvCxnSpPr/>
          <p:nvPr/>
        </p:nvCxnSpPr>
        <p:spPr>
          <a:xfrm>
            <a:off x="6682953" y="1913060"/>
            <a:ext cx="5496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543" name="Shape 543"/>
          <p:cNvSpPr/>
          <p:nvPr/>
        </p:nvSpPr>
        <p:spPr>
          <a:xfrm>
            <a:off x="4786574" y="1762273"/>
            <a:ext cx="1152600" cy="1158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Linear</a:t>
            </a:r>
            <a:endParaRPr sz="500"/>
          </a:p>
        </p:txBody>
      </p:sp>
      <p:pic>
        <p:nvPicPr>
          <p:cNvPr descr="Image" id="544" name="Shape 5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38049" y="2106051"/>
            <a:ext cx="274662" cy="547375"/>
          </a:xfrm>
          <a:prstGeom prst="rect">
            <a:avLst/>
          </a:prstGeom>
          <a:noFill/>
          <a:ln>
            <a:noFill/>
          </a:ln>
        </p:spPr>
      </p:pic>
      <p:sp>
        <p:nvSpPr>
          <p:cNvPr id="545" name="Shape 545"/>
          <p:cNvSpPr txBox="1"/>
          <p:nvPr/>
        </p:nvSpPr>
        <p:spPr>
          <a:xfrm>
            <a:off x="7205733" y="1795612"/>
            <a:ext cx="5055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P(y=0)</a:t>
            </a:r>
            <a:endParaRPr sz="500"/>
          </a:p>
        </p:txBody>
      </p:sp>
      <p:cxnSp>
        <p:nvCxnSpPr>
          <p:cNvPr id="546" name="Shape 546"/>
          <p:cNvCxnSpPr/>
          <p:nvPr/>
        </p:nvCxnSpPr>
        <p:spPr>
          <a:xfrm>
            <a:off x="6682953" y="2136897"/>
            <a:ext cx="5496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547" name="Shape 547"/>
          <p:cNvSpPr txBox="1"/>
          <p:nvPr/>
        </p:nvSpPr>
        <p:spPr>
          <a:xfrm>
            <a:off x="7224783" y="2014687"/>
            <a:ext cx="5055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P(y=1)</a:t>
            </a:r>
            <a:endParaRPr sz="500"/>
          </a:p>
        </p:txBody>
      </p:sp>
      <p:cxnSp>
        <p:nvCxnSpPr>
          <p:cNvPr id="548" name="Shape 548"/>
          <p:cNvCxnSpPr/>
          <p:nvPr/>
        </p:nvCxnSpPr>
        <p:spPr>
          <a:xfrm>
            <a:off x="6692478" y="2808410"/>
            <a:ext cx="5496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549" name="Shape 549"/>
          <p:cNvSpPr txBox="1"/>
          <p:nvPr/>
        </p:nvSpPr>
        <p:spPr>
          <a:xfrm>
            <a:off x="7231489" y="2686200"/>
            <a:ext cx="5112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P(y=n)</a:t>
            </a:r>
            <a:endParaRPr sz="500"/>
          </a:p>
        </p:txBody>
      </p:sp>
      <p:sp>
        <p:nvSpPr>
          <p:cNvPr id="550" name="Shape 550"/>
          <p:cNvSpPr txBox="1"/>
          <p:nvPr/>
        </p:nvSpPr>
        <p:spPr>
          <a:xfrm>
            <a:off x="6818470" y="2243287"/>
            <a:ext cx="2403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…</a:t>
            </a:r>
            <a:endParaRPr sz="500"/>
          </a:p>
        </p:txBody>
      </p:sp>
      <p:sp>
        <p:nvSpPr>
          <p:cNvPr id="551" name="Shape 551"/>
          <p:cNvSpPr/>
          <p:nvPr/>
        </p:nvSpPr>
        <p:spPr>
          <a:xfrm>
            <a:off x="5949804" y="1762273"/>
            <a:ext cx="954600" cy="1158900"/>
          </a:xfrm>
          <a:prstGeom prst="rect">
            <a:avLst/>
          </a:prstGeom>
          <a:solidFill>
            <a:srgbClr val="F3B802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1" lang="en" sz="1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Log</a:t>
            </a:r>
            <a:r>
              <a:rPr b="1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Softmax</a:t>
            </a:r>
            <a:endParaRPr sz="500"/>
          </a:p>
        </p:txBody>
      </p:sp>
      <p:sp>
        <p:nvSpPr>
          <p:cNvPr id="552" name="Shape 552"/>
          <p:cNvSpPr txBox="1"/>
          <p:nvPr/>
        </p:nvSpPr>
        <p:spPr>
          <a:xfrm>
            <a:off x="5766337" y="4292046"/>
            <a:ext cx="1321200" cy="28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With NLLLoss</a:t>
            </a:r>
            <a:endParaRPr sz="500"/>
          </a:p>
        </p:txBody>
      </p:sp>
      <p:cxnSp>
        <p:nvCxnSpPr>
          <p:cNvPr id="553" name="Shape 553"/>
          <p:cNvCxnSpPr/>
          <p:nvPr/>
        </p:nvCxnSpPr>
        <p:spPr>
          <a:xfrm>
            <a:off x="1250756" y="2379785"/>
            <a:ext cx="2325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554" name="Shape 554"/>
          <p:cNvSpPr/>
          <p:nvPr/>
        </p:nvSpPr>
        <p:spPr>
          <a:xfrm>
            <a:off x="1546836" y="1800374"/>
            <a:ext cx="1152600" cy="1158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Linear</a:t>
            </a:r>
            <a:endParaRPr sz="500"/>
          </a:p>
        </p:txBody>
      </p:sp>
      <p:sp>
        <p:nvSpPr>
          <p:cNvPr id="555" name="Shape 555"/>
          <p:cNvSpPr/>
          <p:nvPr/>
        </p:nvSpPr>
        <p:spPr>
          <a:xfrm>
            <a:off x="2702360" y="1800374"/>
            <a:ext cx="724200" cy="1158900"/>
          </a:xfrm>
          <a:prstGeom prst="rect">
            <a:avLst/>
          </a:prstGeom>
          <a:solidFill>
            <a:srgbClr val="F3B802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Activation</a:t>
            </a:r>
            <a:endParaRPr sz="500"/>
          </a:p>
        </p:txBody>
      </p:sp>
      <p:cxnSp>
        <p:nvCxnSpPr>
          <p:cNvPr id="556" name="Shape 556"/>
          <p:cNvCxnSpPr/>
          <p:nvPr/>
        </p:nvCxnSpPr>
        <p:spPr>
          <a:xfrm>
            <a:off x="3585276" y="2384547"/>
            <a:ext cx="5055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pic>
        <p:nvPicPr>
          <p:cNvPr descr="Image" id="557" name="Shape 55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9734" y="2225868"/>
            <a:ext cx="357423" cy="307833"/>
          </a:xfrm>
          <a:prstGeom prst="rect">
            <a:avLst/>
          </a:prstGeom>
          <a:noFill/>
          <a:ln>
            <a:noFill/>
          </a:ln>
        </p:spPr>
      </p:pic>
      <p:sp>
        <p:nvSpPr>
          <p:cNvPr id="558" name="Shape 558"/>
          <p:cNvSpPr txBox="1"/>
          <p:nvPr/>
        </p:nvSpPr>
        <p:spPr>
          <a:xfrm>
            <a:off x="4313573" y="2131053"/>
            <a:ext cx="2403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…</a:t>
            </a:r>
            <a:endParaRPr sz="500"/>
          </a:p>
        </p:txBody>
      </p:sp>
      <p:sp>
        <p:nvSpPr>
          <p:cNvPr id="559" name="Shape 559"/>
          <p:cNvSpPr/>
          <p:nvPr/>
        </p:nvSpPr>
        <p:spPr>
          <a:xfrm>
            <a:off x="5793602" y="3457062"/>
            <a:ext cx="1266900" cy="800100"/>
          </a:xfrm>
          <a:prstGeom prst="roundRect">
            <a:avLst>
              <a:gd fmla="val 1500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NLLLoss</a:t>
            </a:r>
            <a:endParaRPr sz="500"/>
          </a:p>
        </p:txBody>
      </p:sp>
      <p:sp>
        <p:nvSpPr>
          <p:cNvPr id="560" name="Shape 560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(log)Softmax + NLLLoss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Shape 565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MNIST input</a:t>
            </a:r>
            <a:endParaRPr/>
          </a:p>
        </p:txBody>
      </p:sp>
      <p:sp>
        <p:nvSpPr>
          <p:cNvPr id="566" name="Shape 566"/>
          <p:cNvSpPr txBox="1"/>
          <p:nvPr/>
        </p:nvSpPr>
        <p:spPr>
          <a:xfrm>
            <a:off x="5018013" y="4854602"/>
            <a:ext cx="40038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https://www.youtube.com/watch?v=aircAruvnKk&amp;t=1s</a:t>
            </a:r>
            <a:endParaRPr sz="500"/>
          </a:p>
        </p:txBody>
      </p:sp>
      <p:pic>
        <p:nvPicPr>
          <p:cNvPr descr="Image" id="567" name="Shape 5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5825" y="1578769"/>
            <a:ext cx="2862732" cy="2847738"/>
          </a:xfrm>
          <a:prstGeom prst="rect">
            <a:avLst/>
          </a:prstGeom>
          <a:noFill/>
          <a:ln>
            <a:noFill/>
          </a:ln>
        </p:spPr>
      </p:pic>
      <p:sp>
        <p:nvSpPr>
          <p:cNvPr id="568" name="Shape 568"/>
          <p:cNvSpPr txBox="1"/>
          <p:nvPr/>
        </p:nvSpPr>
        <p:spPr>
          <a:xfrm>
            <a:off x="4342300" y="2814761"/>
            <a:ext cx="2478600" cy="37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2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28x28 pixels = 784 </a:t>
            </a:r>
            <a:endParaRPr sz="500"/>
          </a:p>
        </p:txBody>
      </p:sp>
      <p:pic>
        <p:nvPicPr>
          <p:cNvPr descr="Image" id="569" name="Shape 56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7175" y="1020216"/>
            <a:ext cx="928421" cy="914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Shape 574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MNIST Network</a:t>
            </a:r>
            <a:endParaRPr/>
          </a:p>
        </p:txBody>
      </p:sp>
      <p:pic>
        <p:nvPicPr>
          <p:cNvPr descr="Image" id="575" name="Shape 5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07581" y="3305175"/>
            <a:ext cx="207180" cy="29153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576" name="Shape 5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26769" y="3305175"/>
            <a:ext cx="207180" cy="29153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577" name="Shape 5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45956" y="3305175"/>
            <a:ext cx="207180" cy="29153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578" name="Shape 5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5144" y="3305175"/>
            <a:ext cx="207180" cy="29153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579" name="Shape 57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42021" y="1493044"/>
            <a:ext cx="127203" cy="2805152"/>
          </a:xfrm>
          <a:prstGeom prst="rect">
            <a:avLst/>
          </a:prstGeom>
          <a:noFill/>
          <a:ln>
            <a:noFill/>
          </a:ln>
        </p:spPr>
      </p:pic>
      <p:sp>
        <p:nvSpPr>
          <p:cNvPr id="580" name="Shape 580"/>
          <p:cNvSpPr/>
          <p:nvPr/>
        </p:nvSpPr>
        <p:spPr>
          <a:xfrm>
            <a:off x="1331795" y="1457325"/>
            <a:ext cx="5514300" cy="2567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581" name="Shape 581"/>
          <p:cNvGrpSpPr/>
          <p:nvPr/>
        </p:nvGrpSpPr>
        <p:grpSpPr>
          <a:xfrm>
            <a:off x="3549463" y="4385869"/>
            <a:ext cx="1122413" cy="489843"/>
            <a:chOff x="-1" y="-1"/>
            <a:chExt cx="2993100" cy="1306247"/>
          </a:xfrm>
        </p:grpSpPr>
        <p:pic>
          <p:nvPicPr>
            <p:cNvPr descr="Image" id="582" name="Shape 58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rot="5400000">
              <a:off x="1215936" y="-752323"/>
              <a:ext cx="564990" cy="206963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83" name="Shape 583"/>
            <p:cNvSpPr txBox="1"/>
            <p:nvPr/>
          </p:nvSpPr>
          <p:spPr>
            <a:xfrm>
              <a:off x="-1" y="679846"/>
              <a:ext cx="2993100" cy="62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b="1" i="0" lang="en" sz="1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Input layer 784</a:t>
              </a:r>
              <a:endParaRPr sz="500"/>
            </a:p>
          </p:txBody>
        </p:sp>
      </p:grpSp>
      <p:grpSp>
        <p:nvGrpSpPr>
          <p:cNvPr id="584" name="Shape 584"/>
          <p:cNvGrpSpPr/>
          <p:nvPr/>
        </p:nvGrpSpPr>
        <p:grpSpPr>
          <a:xfrm>
            <a:off x="6185756" y="4339434"/>
            <a:ext cx="1012388" cy="582711"/>
            <a:chOff x="0" y="-1"/>
            <a:chExt cx="2699700" cy="1553897"/>
          </a:xfrm>
        </p:grpSpPr>
        <p:pic>
          <p:nvPicPr>
            <p:cNvPr descr="Image" id="585" name="Shape 58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rot="5400000">
              <a:off x="1069225" y="-752323"/>
              <a:ext cx="564990" cy="206963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86" name="Shape 586"/>
            <p:cNvSpPr txBox="1"/>
            <p:nvPr/>
          </p:nvSpPr>
          <p:spPr>
            <a:xfrm>
              <a:off x="0" y="432196"/>
              <a:ext cx="2699700" cy="112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b="1" i="0" lang="en" sz="1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output layer </a:t>
              </a:r>
              <a:endParaRPr sz="500"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b="1" i="0" lang="en" sz="1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10 (labels)</a:t>
              </a:r>
              <a:endParaRPr sz="500"/>
            </a:p>
          </p:txBody>
        </p:sp>
      </p:grpSp>
      <p:pic>
        <p:nvPicPr>
          <p:cNvPr descr="Image" id="587" name="Shape 58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411707" y="1457325"/>
            <a:ext cx="5564410" cy="298614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588" name="Shape 58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247213" y="2006578"/>
            <a:ext cx="1551546" cy="1543421"/>
          </a:xfrm>
          <a:prstGeom prst="rect">
            <a:avLst/>
          </a:prstGeom>
          <a:noFill/>
          <a:ln>
            <a:noFill/>
          </a:ln>
        </p:spPr>
      </p:pic>
      <p:sp>
        <p:nvSpPr>
          <p:cNvPr id="589" name="Shape 589"/>
          <p:cNvSpPr txBox="1"/>
          <p:nvPr/>
        </p:nvSpPr>
        <p:spPr>
          <a:xfrm>
            <a:off x="5066933" y="4940327"/>
            <a:ext cx="40392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sng" cap="none" strike="noStrik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8"/>
              </a:rPr>
              <a:t>https://ml4a.github.io/ml4a/looking_inside_neural_nets</a:t>
            </a:r>
            <a:endParaRPr sz="5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Shape 594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MNIST Network</a:t>
            </a:r>
            <a:endParaRPr/>
          </a:p>
        </p:txBody>
      </p:sp>
      <p:grpSp>
        <p:nvGrpSpPr>
          <p:cNvPr id="595" name="Shape 595"/>
          <p:cNvGrpSpPr/>
          <p:nvPr/>
        </p:nvGrpSpPr>
        <p:grpSpPr>
          <a:xfrm>
            <a:off x="280988" y="1604963"/>
            <a:ext cx="7862004" cy="2362238"/>
            <a:chOff x="0" y="0"/>
            <a:chExt cx="20965344" cy="6299302"/>
          </a:xfrm>
        </p:grpSpPr>
        <p:pic>
          <p:nvPicPr>
            <p:cNvPr descr="Image" id="596" name="Shape 59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20502709" cy="62993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mage" id="597" name="Shape 59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604250" y="4864100"/>
              <a:ext cx="552479" cy="7774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mage" id="598" name="Shape 59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1588750" y="4864100"/>
              <a:ext cx="552479" cy="7774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mage" id="599" name="Shape 59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4573250" y="4864100"/>
              <a:ext cx="552479" cy="7774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mage" id="600" name="Shape 60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7557750" y="4864100"/>
              <a:ext cx="552479" cy="7774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mage" id="601" name="Shape 60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0688300" y="31750"/>
              <a:ext cx="277044" cy="610955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02" name="Shape 602"/>
          <p:cNvSpPr/>
          <p:nvPr/>
        </p:nvSpPr>
        <p:spPr>
          <a:xfrm>
            <a:off x="2262775" y="1581200"/>
            <a:ext cx="5500200" cy="2567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603" name="Shape 60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5400000">
            <a:off x="1881366" y="3909735"/>
            <a:ext cx="211871" cy="77611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604" name="Shape 60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5400000">
            <a:off x="7901166" y="3909735"/>
            <a:ext cx="211871" cy="776112"/>
          </a:xfrm>
          <a:prstGeom prst="rect">
            <a:avLst/>
          </a:prstGeom>
          <a:noFill/>
          <a:ln>
            <a:noFill/>
          </a:ln>
        </p:spPr>
      </p:pic>
      <p:sp>
        <p:nvSpPr>
          <p:cNvPr id="605" name="Shape 605"/>
          <p:cNvSpPr txBox="1"/>
          <p:nvPr/>
        </p:nvSpPr>
        <p:spPr>
          <a:xfrm>
            <a:off x="1425389" y="4446798"/>
            <a:ext cx="11223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Input layer 784</a:t>
            </a:r>
            <a:endParaRPr sz="500"/>
          </a:p>
        </p:txBody>
      </p:sp>
      <p:sp>
        <p:nvSpPr>
          <p:cNvPr id="606" name="Shape 606"/>
          <p:cNvSpPr txBox="1"/>
          <p:nvPr/>
        </p:nvSpPr>
        <p:spPr>
          <a:xfrm>
            <a:off x="7500206" y="4353929"/>
            <a:ext cx="10125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output layer </a:t>
            </a:r>
            <a:endParaRPr sz="5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10 (labels)</a:t>
            </a:r>
            <a:endParaRPr sz="500"/>
          </a:p>
        </p:txBody>
      </p:sp>
      <p:pic>
        <p:nvPicPr>
          <p:cNvPr descr="Image" id="607" name="Shape 60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5400000">
            <a:off x="4747245" y="3620379"/>
            <a:ext cx="211871" cy="1354825"/>
          </a:xfrm>
          <a:prstGeom prst="rect">
            <a:avLst/>
          </a:prstGeom>
          <a:noFill/>
          <a:ln>
            <a:noFill/>
          </a:ln>
        </p:spPr>
      </p:pic>
      <p:sp>
        <p:nvSpPr>
          <p:cNvPr id="608" name="Shape 608"/>
          <p:cNvSpPr txBox="1"/>
          <p:nvPr/>
        </p:nvSpPr>
        <p:spPr>
          <a:xfrm>
            <a:off x="4326171" y="4446798"/>
            <a:ext cx="10515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Hidden layers</a:t>
            </a:r>
            <a:endParaRPr sz="500"/>
          </a:p>
        </p:txBody>
      </p:sp>
      <p:sp>
        <p:nvSpPr>
          <p:cNvPr id="609" name="Shape 609"/>
          <p:cNvSpPr txBox="1"/>
          <p:nvPr/>
        </p:nvSpPr>
        <p:spPr>
          <a:xfrm>
            <a:off x="5066933" y="4940327"/>
            <a:ext cx="40392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sng" cap="none" strike="noStrik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7"/>
              </a:rPr>
              <a:t>https://ml4a.github.io/ml4a/looking_inside_neural_nets</a:t>
            </a:r>
            <a:endParaRPr sz="5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Shape 614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MNIST Network</a:t>
            </a:r>
            <a:endParaRPr/>
          </a:p>
        </p:txBody>
      </p:sp>
      <p:grpSp>
        <p:nvGrpSpPr>
          <p:cNvPr id="615" name="Shape 615"/>
          <p:cNvGrpSpPr/>
          <p:nvPr/>
        </p:nvGrpSpPr>
        <p:grpSpPr>
          <a:xfrm>
            <a:off x="280988" y="1604963"/>
            <a:ext cx="8231606" cy="3169604"/>
            <a:chOff x="0" y="0"/>
            <a:chExt cx="21950948" cy="8452278"/>
          </a:xfrm>
        </p:grpSpPr>
        <p:grpSp>
          <p:nvGrpSpPr>
            <p:cNvPr id="616" name="Shape 616"/>
            <p:cNvGrpSpPr/>
            <p:nvPr/>
          </p:nvGrpSpPr>
          <p:grpSpPr>
            <a:xfrm>
              <a:off x="0" y="0"/>
              <a:ext cx="20965344" cy="6299302"/>
              <a:chOff x="0" y="0"/>
              <a:chExt cx="20965344" cy="6299302"/>
            </a:xfrm>
          </p:grpSpPr>
          <p:pic>
            <p:nvPicPr>
              <p:cNvPr descr="Image" id="617" name="Shape 617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0" y="0"/>
                <a:ext cx="20502709" cy="629930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Image" id="618" name="Shape 618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8604250" y="4864100"/>
                <a:ext cx="552479" cy="77742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Image" id="619" name="Shape 619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11588750" y="4864100"/>
                <a:ext cx="552479" cy="77742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Image" id="620" name="Shape 620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14573250" y="4864100"/>
                <a:ext cx="552479" cy="77742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Image" id="621" name="Shape 621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17557750" y="4864100"/>
                <a:ext cx="552479" cy="77742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Image" id="622" name="Shape 622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20688300" y="31750"/>
                <a:ext cx="277044" cy="610955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descr="Image" id="623" name="Shape 623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 rot="5400000">
              <a:off x="20320474" y="6146058"/>
              <a:ext cx="564989" cy="206963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24" name="Shape 624"/>
            <p:cNvSpPr txBox="1"/>
            <p:nvPr/>
          </p:nvSpPr>
          <p:spPr>
            <a:xfrm>
              <a:off x="3051737" y="7578228"/>
              <a:ext cx="2993100" cy="62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b="1" i="0" lang="en" sz="1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Input layer 784</a:t>
              </a:r>
              <a:endParaRPr sz="500"/>
            </a:p>
          </p:txBody>
        </p:sp>
        <p:sp>
          <p:nvSpPr>
            <p:cNvPr id="625" name="Shape 625"/>
            <p:cNvSpPr txBox="1"/>
            <p:nvPr/>
          </p:nvSpPr>
          <p:spPr>
            <a:xfrm>
              <a:off x="19251248" y="7330578"/>
              <a:ext cx="2699700" cy="112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b="1" i="0" lang="en" sz="1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output layer </a:t>
              </a:r>
              <a:endParaRPr sz="500"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b="1" i="0" lang="en" sz="1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10 (labels)</a:t>
              </a:r>
              <a:endParaRPr sz="500"/>
            </a:p>
          </p:txBody>
        </p:sp>
        <p:pic>
          <p:nvPicPr>
            <p:cNvPr descr="Image" id="626" name="Shape 626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 rot="5400000">
              <a:off x="4394674" y="6273058"/>
              <a:ext cx="564989" cy="206963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mage" id="627" name="Shape 627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 rot="5400000">
              <a:off x="7976073" y="6273058"/>
              <a:ext cx="564989" cy="206963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28" name="Shape 628"/>
            <p:cNvSpPr txBox="1"/>
            <p:nvPr/>
          </p:nvSpPr>
          <p:spPr>
            <a:xfrm>
              <a:off x="6842636" y="7578228"/>
              <a:ext cx="2828100" cy="62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b="1" i="0" lang="en" sz="1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hidden 1: 520 </a:t>
              </a:r>
              <a:endParaRPr sz="500"/>
            </a:p>
          </p:txBody>
        </p:sp>
        <p:pic>
          <p:nvPicPr>
            <p:cNvPr descr="Image" id="629" name="Shape 629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 rot="5400000">
              <a:off x="10973273" y="6273058"/>
              <a:ext cx="564989" cy="206963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30" name="Shape 630"/>
            <p:cNvSpPr txBox="1"/>
            <p:nvPr/>
          </p:nvSpPr>
          <p:spPr>
            <a:xfrm>
              <a:off x="9839836" y="7578228"/>
              <a:ext cx="2828100" cy="62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b="1" i="0" lang="en" sz="1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hidden 2: 320 </a:t>
              </a:r>
              <a:endParaRPr sz="500"/>
            </a:p>
          </p:txBody>
        </p:sp>
        <p:pic>
          <p:nvPicPr>
            <p:cNvPr descr="Image" id="631" name="Shape 631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 rot="5400000">
              <a:off x="13970474" y="6273058"/>
              <a:ext cx="564989" cy="206963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32" name="Shape 632"/>
            <p:cNvSpPr txBox="1"/>
            <p:nvPr/>
          </p:nvSpPr>
          <p:spPr>
            <a:xfrm>
              <a:off x="12887837" y="7578228"/>
              <a:ext cx="2828100" cy="62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b="1" i="0" lang="en" sz="1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hidden 3: 240 </a:t>
              </a:r>
              <a:endParaRPr sz="500"/>
            </a:p>
          </p:txBody>
        </p:sp>
        <p:pic>
          <p:nvPicPr>
            <p:cNvPr descr="Image" id="633" name="Shape 633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 rot="5400000">
              <a:off x="16815274" y="6247658"/>
              <a:ext cx="564989" cy="206963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34" name="Shape 634"/>
            <p:cNvSpPr txBox="1"/>
            <p:nvPr/>
          </p:nvSpPr>
          <p:spPr>
            <a:xfrm>
              <a:off x="15681838" y="7578228"/>
              <a:ext cx="2828100" cy="62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b="1" i="0" lang="en" sz="1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hidden </a:t>
              </a:r>
              <a:r>
                <a:rPr b="1" lang="en" sz="1200">
                  <a:latin typeface="Helvetica Neue"/>
                  <a:ea typeface="Helvetica Neue"/>
                  <a:cs typeface="Helvetica Neue"/>
                  <a:sym typeface="Helvetica Neue"/>
                </a:rPr>
                <a:t>4</a:t>
              </a:r>
              <a:r>
                <a:rPr b="1" i="0" lang="en" sz="1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: 120 </a:t>
              </a:r>
              <a:endParaRPr sz="500"/>
            </a:p>
          </p:txBody>
        </p:sp>
      </p:grpSp>
      <p:sp>
        <p:nvSpPr>
          <p:cNvPr id="635" name="Shape 635"/>
          <p:cNvSpPr txBox="1"/>
          <p:nvPr/>
        </p:nvSpPr>
        <p:spPr>
          <a:xfrm>
            <a:off x="5066933" y="4940327"/>
            <a:ext cx="40392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sng" cap="none" strike="noStrik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7"/>
              </a:rPr>
              <a:t>https://ml4a.github.io/ml4a/looking_inside_neural_nets</a:t>
            </a:r>
            <a:endParaRPr sz="5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Shape 640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MNIST Network</a:t>
            </a:r>
            <a:endParaRPr/>
          </a:p>
        </p:txBody>
      </p:sp>
      <p:grpSp>
        <p:nvGrpSpPr>
          <p:cNvPr id="641" name="Shape 641"/>
          <p:cNvGrpSpPr/>
          <p:nvPr/>
        </p:nvGrpSpPr>
        <p:grpSpPr>
          <a:xfrm>
            <a:off x="1648284" y="1388831"/>
            <a:ext cx="5311127" cy="1595795"/>
            <a:chOff x="0" y="0"/>
            <a:chExt cx="14163006" cy="4255454"/>
          </a:xfrm>
        </p:grpSpPr>
        <p:pic>
          <p:nvPicPr>
            <p:cNvPr descr="Image" id="642" name="Shape 64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13850476" cy="425545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mage" id="643" name="Shape 64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812546" y="3285912"/>
              <a:ext cx="373225" cy="52518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mage" id="644" name="Shape 64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828706" y="3285912"/>
              <a:ext cx="373225" cy="52518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mage" id="645" name="Shape 64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9844866" y="3285912"/>
              <a:ext cx="373225" cy="52518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mage" id="646" name="Shape 64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1861026" y="3285912"/>
              <a:ext cx="373225" cy="52518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mage" id="647" name="Shape 64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3975850" y="21448"/>
              <a:ext cx="187156" cy="412727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48" name="Shape 648"/>
          <p:cNvSpPr txBox="1"/>
          <p:nvPr/>
        </p:nvSpPr>
        <p:spPr>
          <a:xfrm>
            <a:off x="-462546" y="3092648"/>
            <a:ext cx="7450500" cy="124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5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5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5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.l1 = nn.Linear(</a:t>
            </a:r>
            <a:r>
              <a:rPr b="1" i="0" lang="en" sz="1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784</a:t>
            </a:r>
            <a:r>
              <a:rPr i="0" lang="en" sz="15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5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520</a:t>
            </a:r>
            <a:r>
              <a:rPr i="0" lang="en" sz="15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4318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5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i="0" lang="en" sz="15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5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.l2 = nn.Linear(</a:t>
            </a:r>
            <a:r>
              <a:rPr i="0" lang="en" sz="15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520</a:t>
            </a:r>
            <a:r>
              <a:rPr i="0" lang="en" sz="15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5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320</a:t>
            </a:r>
            <a:r>
              <a:rPr i="0" lang="en" sz="15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6858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5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         </a:t>
            </a:r>
            <a:r>
              <a:rPr i="0" lang="en" sz="15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5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.l3 = nn.Linear(</a:t>
            </a:r>
            <a:r>
              <a:rPr i="0" lang="en" sz="15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320</a:t>
            </a:r>
            <a:r>
              <a:rPr i="0" lang="en" sz="15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5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240</a:t>
            </a:r>
            <a:r>
              <a:rPr i="0" lang="en" sz="15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6858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5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                </a:t>
            </a:r>
            <a:r>
              <a:rPr i="0" lang="en" sz="15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5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.l4 = nn.Linear(</a:t>
            </a:r>
            <a:r>
              <a:rPr i="0" lang="en" sz="15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240</a:t>
            </a:r>
            <a:r>
              <a:rPr i="0" lang="en" sz="15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5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120</a:t>
            </a:r>
            <a:r>
              <a:rPr i="0" lang="en" sz="15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5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                              </a:t>
            </a:r>
            <a:r>
              <a:rPr i="0" lang="en" sz="15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5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.l5 = nn.Linear(</a:t>
            </a:r>
            <a:r>
              <a:rPr i="0" lang="en" sz="15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120</a:t>
            </a:r>
            <a:r>
              <a:rPr i="0" lang="en" sz="15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i="0" lang="en" sz="1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i="0" lang="en" sz="15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49" name="Shape 649"/>
          <p:cNvSpPr txBox="1"/>
          <p:nvPr/>
        </p:nvSpPr>
        <p:spPr>
          <a:xfrm>
            <a:off x="5066933" y="4940327"/>
            <a:ext cx="40392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sng" cap="none" strike="noStrik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6"/>
              </a:rPr>
              <a:t>https://ml4a.github.io/ml4a/looking_inside_neural_nets</a:t>
            </a:r>
            <a:endParaRPr sz="500"/>
          </a:p>
        </p:txBody>
      </p:sp>
      <p:pic>
        <p:nvPicPr>
          <p:cNvPr descr="Image" id="650" name="Shape 65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807162" y="292894"/>
            <a:ext cx="1070893" cy="10708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Shape 655"/>
          <p:cNvSpPr txBox="1"/>
          <p:nvPr>
            <p:ph type="title"/>
          </p:nvPr>
        </p:nvSpPr>
        <p:spPr>
          <a:xfrm>
            <a:off x="4034049" y="323643"/>
            <a:ext cx="3063900" cy="81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2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Softmax &amp; NLL loss</a:t>
            </a:r>
            <a:endParaRPr/>
          </a:p>
        </p:txBody>
      </p:sp>
      <p:pic>
        <p:nvPicPr>
          <p:cNvPr descr="Image" id="656" name="Shape 6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07162" y="292894"/>
            <a:ext cx="1070893" cy="1070893"/>
          </a:xfrm>
          <a:prstGeom prst="rect">
            <a:avLst/>
          </a:prstGeom>
          <a:noFill/>
          <a:ln>
            <a:noFill/>
          </a:ln>
        </p:spPr>
      </p:pic>
      <p:sp>
        <p:nvSpPr>
          <p:cNvPr id="657" name="Shape 657"/>
          <p:cNvSpPr txBox="1"/>
          <p:nvPr/>
        </p:nvSpPr>
        <p:spPr>
          <a:xfrm>
            <a:off x="56173" y="1125736"/>
            <a:ext cx="4903200" cy="3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12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class 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Net(nn.Module):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12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i="0" lang="en" sz="12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i="0" lang="en" sz="1200" u="none" cap="none" strike="noStrike">
                <a:solidFill>
                  <a:srgbClr val="B22AB2"/>
                </a:solidFill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):</a:t>
            </a:r>
            <a:endParaRPr b="1" i="0" sz="12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super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(Net,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).</a:t>
            </a:r>
            <a:r>
              <a:rPr i="0" lang="en" sz="1200" u="none" cap="none" strike="noStrike">
                <a:solidFill>
                  <a:srgbClr val="B22AB2"/>
                </a:solidFill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.l1 = nn.Linear(</a:t>
            </a:r>
            <a:r>
              <a:rPr b="1" i="0" lang="en" sz="15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784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520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.l2 = nn.Linear(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520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320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.l3 = nn.Linear(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320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240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.l4 = nn.Linear(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240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120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.l5 = nn.Linear(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120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i="0" lang="en" sz="15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12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i="0" lang="en" sz="12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forward(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x):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2540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# Flatten the data (n, 1, 28, 28)-&gt; (n, 784)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x.view(-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784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Arial"/>
              <a:buNone/>
            </a:pPr>
            <a:r>
              <a:rPr i="1" lang="en" sz="12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x = F.relu(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.l1(x))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F.relu(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.l2(x))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F.relu(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.l3(x))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F.relu(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.l4(x))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.l5(x)</a:t>
            </a: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 # No need activation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658" name="Shape 658"/>
          <p:cNvGrpSpPr/>
          <p:nvPr/>
        </p:nvGrpSpPr>
        <p:grpSpPr>
          <a:xfrm>
            <a:off x="3830432" y="2043884"/>
            <a:ext cx="5186911" cy="2054241"/>
            <a:chOff x="0" y="0"/>
            <a:chExt cx="13831762" cy="5326007"/>
          </a:xfrm>
        </p:grpSpPr>
        <p:grpSp>
          <p:nvGrpSpPr>
            <p:cNvPr id="659" name="Shape 659"/>
            <p:cNvGrpSpPr/>
            <p:nvPr/>
          </p:nvGrpSpPr>
          <p:grpSpPr>
            <a:xfrm>
              <a:off x="0" y="0"/>
              <a:ext cx="13210863" cy="3969371"/>
              <a:chOff x="0" y="0"/>
              <a:chExt cx="13210863" cy="3969371"/>
            </a:xfrm>
          </p:grpSpPr>
          <p:pic>
            <p:nvPicPr>
              <p:cNvPr descr="Image" id="660" name="Shape 660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0" y="0"/>
                <a:ext cx="12919346" cy="396937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Image" id="661" name="Shape 661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5421784" y="3065008"/>
                <a:ext cx="348133" cy="48987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Image" id="662" name="Shape 662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7302403" y="3065008"/>
                <a:ext cx="348133" cy="48987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Image" id="663" name="Shape 663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9183022" y="3065008"/>
                <a:ext cx="348133" cy="48987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Image" id="664" name="Shape 664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11063640" y="3065008"/>
                <a:ext cx="348134" cy="48987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Image" id="665" name="Shape 665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13036289" y="20006"/>
                <a:ext cx="174574" cy="384980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descr="Image" id="666" name="Shape 666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 rot="5400000">
              <a:off x="12804512" y="3872808"/>
              <a:ext cx="356016" cy="130413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67" name="Shape 667"/>
            <p:cNvSpPr txBox="1"/>
            <p:nvPr/>
          </p:nvSpPr>
          <p:spPr>
            <a:xfrm>
              <a:off x="1922987" y="4775258"/>
              <a:ext cx="1886100" cy="39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b="1" i="0" lang="en" sz="1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Input layer 784</a:t>
              </a:r>
              <a:endParaRPr sz="500"/>
            </a:p>
          </p:txBody>
        </p:sp>
        <p:sp>
          <p:nvSpPr>
            <p:cNvPr id="668" name="Shape 668"/>
            <p:cNvSpPr txBox="1"/>
            <p:nvPr/>
          </p:nvSpPr>
          <p:spPr>
            <a:xfrm>
              <a:off x="12130762" y="4619207"/>
              <a:ext cx="1701000" cy="706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b="1" i="0" lang="en" sz="1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output layer </a:t>
              </a:r>
              <a:endParaRPr sz="500"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b="1" i="0" lang="en" sz="1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10 (labels)</a:t>
              </a:r>
              <a:endParaRPr sz="500"/>
            </a:p>
          </p:txBody>
        </p:sp>
        <p:pic>
          <p:nvPicPr>
            <p:cNvPr descr="Image" id="669" name="Shape 669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 rot="5400000">
              <a:off x="2769209" y="3952834"/>
              <a:ext cx="356017" cy="130413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mage" id="670" name="Shape 670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 rot="5400000">
              <a:off x="5025952" y="3952834"/>
              <a:ext cx="356016" cy="130413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71" name="Shape 671"/>
            <p:cNvSpPr txBox="1"/>
            <p:nvPr/>
          </p:nvSpPr>
          <p:spPr>
            <a:xfrm>
              <a:off x="4311741" y="4775258"/>
              <a:ext cx="1782000" cy="39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b="1" i="0" lang="en" sz="1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hidden 1: 520 </a:t>
              </a:r>
              <a:endParaRPr sz="500"/>
            </a:p>
          </p:txBody>
        </p:sp>
        <p:pic>
          <p:nvPicPr>
            <p:cNvPr descr="Image" id="672" name="Shape 672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 rot="5400000">
              <a:off x="6914574" y="3952834"/>
              <a:ext cx="356016" cy="130413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73" name="Shape 673"/>
            <p:cNvSpPr txBox="1"/>
            <p:nvPr/>
          </p:nvSpPr>
          <p:spPr>
            <a:xfrm>
              <a:off x="6200363" y="4775258"/>
              <a:ext cx="1782000" cy="39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b="1" i="0" lang="en" sz="1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hidden 2: 320 </a:t>
              </a:r>
              <a:endParaRPr sz="500"/>
            </a:p>
          </p:txBody>
        </p:sp>
        <p:pic>
          <p:nvPicPr>
            <p:cNvPr descr="Image" id="674" name="Shape 674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 rot="5400000">
              <a:off x="8803195" y="3952834"/>
              <a:ext cx="356016" cy="130413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75" name="Shape 675"/>
            <p:cNvSpPr txBox="1"/>
            <p:nvPr/>
          </p:nvSpPr>
          <p:spPr>
            <a:xfrm>
              <a:off x="8120995" y="4775258"/>
              <a:ext cx="1782000" cy="39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b="1" i="0" lang="en" sz="1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hidden 3: 240 </a:t>
              </a:r>
              <a:endParaRPr sz="500"/>
            </a:p>
          </p:txBody>
        </p:sp>
        <p:pic>
          <p:nvPicPr>
            <p:cNvPr descr="Image" id="676" name="Shape 676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 rot="5400000">
              <a:off x="10595785" y="3936829"/>
              <a:ext cx="356016" cy="130413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77" name="Shape 677"/>
            <p:cNvSpPr txBox="1"/>
            <p:nvPr/>
          </p:nvSpPr>
          <p:spPr>
            <a:xfrm>
              <a:off x="9881575" y="4775258"/>
              <a:ext cx="1782000" cy="39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b="1" i="0" lang="en" sz="1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hidden 3: 120 </a:t>
              </a:r>
              <a:endParaRPr sz="500"/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Shape 682"/>
          <p:cNvSpPr txBox="1"/>
          <p:nvPr>
            <p:ph type="title"/>
          </p:nvPr>
        </p:nvSpPr>
        <p:spPr>
          <a:xfrm>
            <a:off x="4034049" y="323643"/>
            <a:ext cx="3063900" cy="81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2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Softmax &amp; NLL loss</a:t>
            </a:r>
            <a:endParaRPr/>
          </a:p>
        </p:txBody>
      </p:sp>
      <p:sp>
        <p:nvSpPr>
          <p:cNvPr id="683" name="Shape 683"/>
          <p:cNvSpPr txBox="1"/>
          <p:nvPr/>
        </p:nvSpPr>
        <p:spPr>
          <a:xfrm>
            <a:off x="3821250" y="1583075"/>
            <a:ext cx="5056800" cy="1684200"/>
          </a:xfrm>
          <a:prstGeom prst="rect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criterion = nn.CrossEntropyLoss()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lang="en" sz="1100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…</a:t>
            </a:r>
            <a:endParaRPr b="1" sz="1100">
              <a:solidFill>
                <a:srgbClr val="01148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11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batch_idx, (data, target) </a:t>
            </a:r>
            <a:r>
              <a:rPr b="1" i="0" lang="en" sz="11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i="0" lang="en" sz="11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enumerate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(train_loader):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data, target = Variable(data), Variable(target)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optimizer.zero_grad()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output = model(data)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loss = </a:t>
            </a:r>
            <a:r>
              <a:rPr b="1" lang="en" sz="1100">
                <a:latin typeface="Consolas"/>
                <a:ea typeface="Consolas"/>
                <a:cs typeface="Consolas"/>
                <a:sym typeface="Consolas"/>
              </a:rPr>
              <a:t>criterion</a:t>
            </a:r>
            <a:r>
              <a:rPr b="1"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(output, target)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  <a:p>
            <a:pPr indent="1778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loss.backward()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optimizer.step()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descr="Image" id="684" name="Shape 6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07162" y="292894"/>
            <a:ext cx="1070893" cy="1070893"/>
          </a:xfrm>
          <a:prstGeom prst="rect">
            <a:avLst/>
          </a:prstGeom>
          <a:noFill/>
          <a:ln>
            <a:noFill/>
          </a:ln>
        </p:spPr>
      </p:pic>
      <p:sp>
        <p:nvSpPr>
          <p:cNvPr id="685" name="Shape 685"/>
          <p:cNvSpPr txBox="1"/>
          <p:nvPr/>
        </p:nvSpPr>
        <p:spPr>
          <a:xfrm>
            <a:off x="56173" y="1125736"/>
            <a:ext cx="4903200" cy="3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12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class 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Net(nn.Module):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12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i="0" lang="en" sz="12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i="0" lang="en" sz="1200" u="none" cap="none" strike="noStrike">
                <a:solidFill>
                  <a:srgbClr val="B22AB2"/>
                </a:solidFill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):</a:t>
            </a:r>
            <a:endParaRPr b="1" i="0" sz="12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super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(Net,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).</a:t>
            </a:r>
            <a:r>
              <a:rPr i="0" lang="en" sz="1200" u="none" cap="none" strike="noStrike">
                <a:solidFill>
                  <a:srgbClr val="B22AB2"/>
                </a:solidFill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.l1 = nn.Linear(</a:t>
            </a:r>
            <a:r>
              <a:rPr b="1" i="0" lang="en" sz="15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784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520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.l2 = nn.Linear(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520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320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.l3 = nn.Linear(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320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240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.l4 = nn.Linear(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240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120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.l5 = nn.Linear(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120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i="0" lang="en" sz="15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12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i="0" lang="en" sz="12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forward(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x):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2540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# Flatten the data (n, 1, 28, 28)-&gt; (n, 784)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x.view(-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784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Arial"/>
              <a:buNone/>
            </a:pPr>
            <a:r>
              <a:rPr i="1" lang="en" sz="12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x = F.relu(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.l1(x))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F.relu(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.l2(x))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F.relu(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.l3(x))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F.relu(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.l4(x))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.l5(x)</a:t>
            </a: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 # No need activation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Shape 690"/>
          <p:cNvSpPr txBox="1"/>
          <p:nvPr>
            <p:ph type="title"/>
          </p:nvPr>
        </p:nvSpPr>
        <p:spPr>
          <a:xfrm>
            <a:off x="2917650" y="44038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MNIST Softmax</a:t>
            </a:r>
            <a:endParaRPr/>
          </a:p>
        </p:txBody>
      </p:sp>
      <p:sp>
        <p:nvSpPr>
          <p:cNvPr id="691" name="Shape 691"/>
          <p:cNvSpPr txBox="1"/>
          <p:nvPr/>
        </p:nvSpPr>
        <p:spPr>
          <a:xfrm>
            <a:off x="143975" y="76200"/>
            <a:ext cx="4605000" cy="4992900"/>
          </a:xfrm>
          <a:prstGeom prst="rect">
            <a:avLst/>
          </a:prstGeom>
          <a:noFill/>
          <a:ln cap="flat" cmpd="sng" w="12700">
            <a:solidFill>
              <a:srgbClr val="4A86E8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Arial"/>
              <a:buNone/>
            </a:pPr>
            <a:r>
              <a:rPr i="1" lang="en" sz="7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# Training settings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batch_size = 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64</a:t>
            </a:r>
            <a:endParaRPr b="1" i="0" sz="700" u="none" cap="none" strike="noStrike">
              <a:solidFill>
                <a:srgbClr val="0432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train_loader = torch.utils.data.DataLoader(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datasets.MNIST(</a:t>
            </a:r>
            <a:r>
              <a:rPr b="1" i="0" lang="en" sz="700" u="none" cap="none" strike="noStrik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'../data'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7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train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i="0" lang="en" sz="7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7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download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i="0" lang="en" sz="7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7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transform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=transforms.Compose([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transforms.ToTensor(),</a:t>
            </a:r>
            <a:r>
              <a:rPr lang="en" sz="70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transforms.Normalize((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0.1307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,), (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0.3081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,))])),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i="0" lang="en" sz="7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batch_size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=batch_size, </a:t>
            </a:r>
            <a:r>
              <a:rPr i="0" lang="en" sz="7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shuffle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i="0" lang="en" sz="7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test_loader = torch.utils.data.DataLoader(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datasets.MNIST(</a:t>
            </a:r>
            <a:r>
              <a:rPr b="1" i="0" lang="en" sz="700" u="none" cap="none" strike="noStrik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'../data'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7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train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i="0" lang="en" sz="7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False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7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transform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=transforms.Compose([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transforms.ToTensor(),transforms.Normalize((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0.1307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,), (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0.3081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,))])),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i="0" lang="en" sz="7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batch_size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=batch_size, </a:t>
            </a:r>
            <a:r>
              <a:rPr i="0" lang="en" sz="7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shuffle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i="0" lang="en" sz="7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7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7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class 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Net(nn.Module):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i="0" lang="en" sz="7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__init__(</a:t>
            </a:r>
            <a:r>
              <a:rPr i="0" lang="en" sz="7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):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7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super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(Net, </a:t>
            </a:r>
            <a:r>
              <a:rPr i="0" lang="en" sz="7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).</a:t>
            </a:r>
            <a:r>
              <a:rPr i="0" lang="en" sz="700" u="none" cap="none" strike="noStrike">
                <a:solidFill>
                  <a:srgbClr val="B22AB2"/>
                </a:solidFill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7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.l1 = nn.Linear(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784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520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7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.l2 = nn.Linear(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520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320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7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.l3 = nn.Linear(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320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240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7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.l4 = nn.Linear(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240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120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7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.l5 = nn.Linear(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120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7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i="0" lang="en" sz="7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forward(</a:t>
            </a:r>
            <a:r>
              <a:rPr i="0" lang="en" sz="7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x):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x.view(-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784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 </a:t>
            </a:r>
            <a:r>
              <a:rPr i="1" lang="en" sz="7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# Flatten the data (n, 1, 28, 28)-&gt; (n, 784)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Arial"/>
              <a:buNone/>
            </a:pPr>
            <a:r>
              <a:rPr i="1" lang="en" sz="7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x = F.relu(</a:t>
            </a:r>
            <a:r>
              <a:rPr i="0" lang="en" sz="7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.l1(x))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F.relu(</a:t>
            </a:r>
            <a:r>
              <a:rPr i="0" lang="en" sz="7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.l2(x))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F.relu(</a:t>
            </a:r>
            <a:r>
              <a:rPr i="0" lang="en" sz="7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.l3(x))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F.relu(</a:t>
            </a:r>
            <a:r>
              <a:rPr i="0" lang="en" sz="7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.l4(x))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1" i="0" lang="en" sz="7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 sz="700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7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.l5(x)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7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model = Net()</a:t>
            </a:r>
            <a:endParaRPr i="0" sz="7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criterion = nn.CrossEntropyLoss()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optimizer = optim.SGD(model.parameters(), </a:t>
            </a:r>
            <a:r>
              <a:rPr i="0" lang="en" sz="7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lr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0.01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7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momentum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0.5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7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7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train(epoch):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model.train()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i="0" lang="en" sz="7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batch_idx, (data, target) </a:t>
            </a:r>
            <a:r>
              <a:rPr b="1" i="0" lang="en" sz="7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i="0" lang="en" sz="7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enumerate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(train_loader):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data, target = Variable(data), Variable(target)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optimizer.zero_grad()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output = model(data)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loss = </a:t>
            </a:r>
            <a:r>
              <a:rPr lang="en" sz="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criterion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(output, target)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loss.backward()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optimizer.step()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1" i="0" lang="en" sz="7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if 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batch_idx % 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 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== 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i="0" lang="en" sz="7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i="0" lang="en" sz="700" u="none" cap="none" strike="noStrik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'Train Epoch: {} [{}/{} ({:.0f}%)]</a:t>
            </a:r>
            <a:r>
              <a:rPr b="1" i="0" lang="en" sz="7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\t</a:t>
            </a:r>
            <a:r>
              <a:rPr b="1" i="0" lang="en" sz="700" u="none" cap="none" strike="noStrik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Loss: {:.6f}'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.format(</a:t>
            </a:r>
            <a:endParaRPr i="0" sz="7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        epoch, batch_idx * </a:t>
            </a:r>
            <a:r>
              <a:rPr i="0" lang="en" sz="7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(data), </a:t>
            </a:r>
            <a:r>
              <a:rPr i="0" lang="en" sz="7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(train_loader.dataset),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        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100. 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* batch_idx / </a:t>
            </a:r>
            <a:r>
              <a:rPr i="0" lang="en" sz="7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(train_loader), loss.data[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]))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descr="Image" id="692" name="Shape 6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94399" y="1953080"/>
            <a:ext cx="2524091" cy="19519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697" name="Shape 6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57204" y="105072"/>
            <a:ext cx="1070893" cy="1070893"/>
          </a:xfrm>
          <a:prstGeom prst="rect">
            <a:avLst/>
          </a:prstGeom>
          <a:noFill/>
          <a:ln>
            <a:noFill/>
          </a:ln>
        </p:spPr>
      </p:pic>
      <p:sp>
        <p:nvSpPr>
          <p:cNvPr id="698" name="Shape 698"/>
          <p:cNvSpPr txBox="1"/>
          <p:nvPr>
            <p:ph type="title"/>
          </p:nvPr>
        </p:nvSpPr>
        <p:spPr>
          <a:xfrm>
            <a:off x="5232708" y="158651"/>
            <a:ext cx="4155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Accuracy?</a:t>
            </a:r>
            <a:endParaRPr/>
          </a:p>
        </p:txBody>
      </p:sp>
      <p:pic>
        <p:nvPicPr>
          <p:cNvPr descr="Image" id="699" name="Shape 69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94399" y="1953080"/>
            <a:ext cx="2524091" cy="1951986"/>
          </a:xfrm>
          <a:prstGeom prst="rect">
            <a:avLst/>
          </a:prstGeom>
          <a:noFill/>
          <a:ln>
            <a:noFill/>
          </a:ln>
        </p:spPr>
      </p:pic>
      <p:sp>
        <p:nvSpPr>
          <p:cNvPr id="700" name="Shape 700"/>
          <p:cNvSpPr txBox="1"/>
          <p:nvPr/>
        </p:nvSpPr>
        <p:spPr>
          <a:xfrm>
            <a:off x="143975" y="76200"/>
            <a:ext cx="4605000" cy="4992900"/>
          </a:xfrm>
          <a:prstGeom prst="rect">
            <a:avLst/>
          </a:prstGeom>
          <a:noFill/>
          <a:ln cap="flat" cmpd="sng" w="12700">
            <a:solidFill>
              <a:srgbClr val="4A86E8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Arial"/>
              <a:buNone/>
            </a:pPr>
            <a:r>
              <a:rPr i="1" lang="en" sz="7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# Training settings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batch_size = 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64</a:t>
            </a:r>
            <a:endParaRPr b="1" i="0" sz="700" u="none" cap="none" strike="noStrike">
              <a:solidFill>
                <a:srgbClr val="0432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train_loader = torch.utils.data.DataLoader(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datasets.MNIST(</a:t>
            </a:r>
            <a:r>
              <a:rPr b="1" i="0" lang="en" sz="700" u="none" cap="none" strike="noStrik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'../data'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7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train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i="0" lang="en" sz="7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7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download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i="0" lang="en" sz="7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7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transform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=transforms.Compose([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transforms.ToTensor(),</a:t>
            </a:r>
            <a:r>
              <a:rPr lang="en" sz="70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transforms.Normalize((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0.1307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,), (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0.3081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,))])),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i="0" lang="en" sz="7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batch_size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=batch_size, </a:t>
            </a:r>
            <a:r>
              <a:rPr i="0" lang="en" sz="7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shuffle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i="0" lang="en" sz="7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test_loader = torch.utils.data.DataLoader(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datasets.MNIST(</a:t>
            </a:r>
            <a:r>
              <a:rPr b="1" i="0" lang="en" sz="700" u="none" cap="none" strike="noStrik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'../data'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7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train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i="0" lang="en" sz="7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False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7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transform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=transforms.Compose([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transforms.ToTensor(),transforms.Normalize((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0.1307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,), (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0.3081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,))])),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i="0" lang="en" sz="7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batch_size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=batch_size, </a:t>
            </a:r>
            <a:r>
              <a:rPr i="0" lang="en" sz="7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shuffle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i="0" lang="en" sz="7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7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7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class 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Net(nn.Module):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i="0" lang="en" sz="7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__init__(</a:t>
            </a:r>
            <a:r>
              <a:rPr i="0" lang="en" sz="7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):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7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super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(Net, </a:t>
            </a:r>
            <a:r>
              <a:rPr i="0" lang="en" sz="7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).</a:t>
            </a:r>
            <a:r>
              <a:rPr i="0" lang="en" sz="700" u="none" cap="none" strike="noStrike">
                <a:solidFill>
                  <a:srgbClr val="B22AB2"/>
                </a:solidFill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7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.l1 = nn.Linear(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784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520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7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.l2 = nn.Linear(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520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320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7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.l3 = nn.Linear(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320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240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7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.l4 = nn.Linear(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240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120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7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.l5 = nn.Linear(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120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7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i="0" lang="en" sz="7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forward(</a:t>
            </a:r>
            <a:r>
              <a:rPr i="0" lang="en" sz="7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x):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x.view(-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784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 </a:t>
            </a:r>
            <a:r>
              <a:rPr i="1" lang="en" sz="7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# Flatten the data (n, 1, 28, 28)-&gt; (n, 784)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Arial"/>
              <a:buNone/>
            </a:pPr>
            <a:r>
              <a:rPr i="1" lang="en" sz="7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x = F.relu(</a:t>
            </a:r>
            <a:r>
              <a:rPr i="0" lang="en" sz="7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.l1(x))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F.relu(</a:t>
            </a:r>
            <a:r>
              <a:rPr i="0" lang="en" sz="7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.l2(x))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F.relu(</a:t>
            </a:r>
            <a:r>
              <a:rPr i="0" lang="en" sz="7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.l3(x))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F.relu(</a:t>
            </a:r>
            <a:r>
              <a:rPr i="0" lang="en" sz="7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.l4(x))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1" i="0" lang="en" sz="7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 sz="700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7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.l5(x)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7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model = Net()</a:t>
            </a:r>
            <a:endParaRPr i="0" sz="7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criterion = nn.CrossEntropyLoss()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optimizer = optim.SGD(model.parameters(), </a:t>
            </a:r>
            <a:r>
              <a:rPr i="0" lang="en" sz="7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lr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0.01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7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momentum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0.5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7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7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train(epoch):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model.train()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i="0" lang="en" sz="7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batch_idx, (data, target) </a:t>
            </a:r>
            <a:r>
              <a:rPr b="1" i="0" lang="en" sz="7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i="0" lang="en" sz="7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enumerate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(train_loader):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data, target = Variable(data), Variable(target)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optimizer.zero_grad()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output = model(data)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loss = </a:t>
            </a:r>
            <a:r>
              <a:rPr lang="en" sz="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criterion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(output, target)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loss.backward()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optimizer.step()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1" i="0" lang="en" sz="7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if 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batch_idx % 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 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== 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i="0" lang="en" sz="7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i="0" lang="en" sz="700" u="none" cap="none" strike="noStrik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'Train Epoch: {} [{}/{} ({:.0f}%)]</a:t>
            </a:r>
            <a:r>
              <a:rPr b="1" i="0" lang="en" sz="7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\t</a:t>
            </a:r>
            <a:r>
              <a:rPr b="1" i="0" lang="en" sz="700" u="none" cap="none" strike="noStrik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Loss: {:.6f}'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.format(</a:t>
            </a:r>
            <a:endParaRPr i="0" sz="7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        epoch, batch_idx * </a:t>
            </a:r>
            <a:r>
              <a:rPr i="0" lang="en" sz="7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(data), </a:t>
            </a:r>
            <a:r>
              <a:rPr i="0" lang="en" sz="7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(train_loader.dataset),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        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100. 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* batch_idx / </a:t>
            </a:r>
            <a:r>
              <a:rPr i="0" lang="en" sz="7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(train_loader), loss.data[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]))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31" name="Shape 2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313094"/>
            <a:ext cx="9143999" cy="284760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32" name="Shape 2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12941" y="1239342"/>
            <a:ext cx="2049525" cy="556864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Shape 233"/>
          <p:cNvSpPr txBox="1"/>
          <p:nvPr>
            <p:ph idx="4294967295" type="ctrTitle"/>
          </p:nvPr>
        </p:nvSpPr>
        <p:spPr>
          <a:xfrm>
            <a:off x="628447" y="14103"/>
            <a:ext cx="61266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ML/DL for </a:t>
            </a:r>
            <a:r>
              <a:rPr b="0" i="0" lang="en" sz="4200" u="none" cap="none" strike="noStrike">
                <a:solidFill>
                  <a:srgbClr val="004C7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Everyone</a:t>
            </a:r>
            <a:r>
              <a:rPr b="0" i="0" lang="en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0" i="0" lang="en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with</a:t>
            </a:r>
            <a:r>
              <a:rPr b="0" i="0" lang="en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0" i="0" lang="en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/>
          </a:p>
        </p:txBody>
      </p:sp>
      <p:pic>
        <p:nvPicPr>
          <p:cNvPr descr="Image" id="234" name="Shape 23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355806" y="4711991"/>
            <a:ext cx="756518" cy="409473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Shape 235"/>
          <p:cNvSpPr txBox="1"/>
          <p:nvPr/>
        </p:nvSpPr>
        <p:spPr>
          <a:xfrm>
            <a:off x="1906350" y="1415400"/>
            <a:ext cx="53313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Lecture 9:</a:t>
            </a:r>
            <a:endParaRPr sz="5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Softmax Classifier</a:t>
            </a:r>
            <a:endParaRPr sz="500">
              <a:solidFill>
                <a:schemeClr val="dk1"/>
              </a:solidFill>
            </a:endParaRPr>
          </a:p>
        </p:txBody>
      </p:sp>
      <p:sp>
        <p:nvSpPr>
          <p:cNvPr id="236" name="Shape 236"/>
          <p:cNvSpPr txBox="1"/>
          <p:nvPr/>
        </p:nvSpPr>
        <p:spPr>
          <a:xfrm>
            <a:off x="0" y="4286750"/>
            <a:ext cx="4159500" cy="873900"/>
          </a:xfrm>
          <a:prstGeom prst="rect">
            <a:avLst/>
          </a:prstGeom>
          <a:gradFill>
            <a:gsLst>
              <a:gs pos="0">
                <a:srgbClr val="55C1FF">
                  <a:alpha val="77647"/>
                </a:srgbClr>
              </a:gs>
              <a:gs pos="100000">
                <a:srgbClr val="0076B9">
                  <a:alpha val="77647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Sung Kim &lt;</a:t>
            </a:r>
            <a:r>
              <a:rPr lang="en" sz="1600" u="sng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  <a:hlinkClick r:id="rId6"/>
              </a:rPr>
              <a:t>hunkim+ml@gmail.com</a:t>
            </a:r>
            <a:r>
              <a:rPr lang="en" sz="1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&gt; HKUST</a:t>
            </a:r>
            <a:endParaRPr sz="20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Code: </a:t>
            </a:r>
            <a:r>
              <a:rPr lang="en" sz="1300" u="sng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  <a:hlinkClick r:id="rId7"/>
              </a:rPr>
              <a:t>https://github.com/hunkim/PyTorchZeroToAll</a:t>
            </a:r>
            <a:r>
              <a:rPr lang="en" sz="130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13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Slides: </a:t>
            </a:r>
            <a:r>
              <a:rPr lang="en" sz="1300" u="sng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  <a:hlinkClick r:id="rId8"/>
              </a:rPr>
              <a:t>http://bit.ly/PyTorchZeroAll</a:t>
            </a:r>
            <a:r>
              <a:rPr lang="en" sz="1300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1300">
              <a:solidFill>
                <a:srgbClr val="FFFF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Videos: </a:t>
            </a:r>
            <a:r>
              <a:rPr lang="en" sz="1300" u="sng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  <a:hlinkClick r:id="rId9"/>
              </a:rPr>
              <a:t>http://bit.ly/PyTorchVideo</a:t>
            </a:r>
            <a:r>
              <a:rPr lang="en" sz="1300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1300">
              <a:solidFill>
                <a:srgbClr val="FFFF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705" name="Shape 70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3363" y="166688"/>
            <a:ext cx="2519498" cy="1662708"/>
          </a:xfrm>
          <a:prstGeom prst="rect">
            <a:avLst/>
          </a:prstGeom>
          <a:noFill/>
          <a:ln>
            <a:noFill/>
          </a:ln>
        </p:spPr>
      </p:pic>
      <p:sp>
        <p:nvSpPr>
          <p:cNvPr id="706" name="Shape 706"/>
          <p:cNvSpPr txBox="1"/>
          <p:nvPr/>
        </p:nvSpPr>
        <p:spPr>
          <a:xfrm>
            <a:off x="3153118" y="256580"/>
            <a:ext cx="5706000" cy="1487100"/>
          </a:xfrm>
          <a:prstGeom prst="rect">
            <a:avLst/>
          </a:prstGeom>
          <a:noFill/>
          <a:ln cap="flat" cmpd="sng" w="12700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train_loader = torch.utils.data.DataLoader(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datasets.MNIST(</a:t>
            </a:r>
            <a:r>
              <a:rPr b="1" i="0" lang="en" sz="800" u="none" cap="none" strike="noStrik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'../data'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8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train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i="0" lang="en" sz="8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8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download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i="0" lang="en" sz="8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8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transform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=transforms.Compose([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transforms.ToTensor(),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transforms.Normalize((</a:t>
            </a:r>
            <a:r>
              <a:rPr i="0" lang="en" sz="8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0.1307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,), (</a:t>
            </a:r>
            <a:r>
              <a:rPr i="0" lang="en" sz="8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0.3081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,))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])),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i="0" lang="en" sz="8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batch_size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=batch_size, </a:t>
            </a:r>
            <a:r>
              <a:rPr i="0" lang="en" sz="8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shuffle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i="0" lang="en" sz="8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test_loader = torch.utils.data.DataLoader(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datasets.MNIST(</a:t>
            </a:r>
            <a:r>
              <a:rPr b="1" i="0" lang="en" sz="800" u="none" cap="none" strike="noStrik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'../data'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8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train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i="0" lang="en" sz="8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False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8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transform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=transforms.Compose([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transforms.ToTensor(),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transforms.Normalize((</a:t>
            </a:r>
            <a:r>
              <a:rPr i="0" lang="en" sz="8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0.1307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,), (</a:t>
            </a:r>
            <a:r>
              <a:rPr i="0" lang="en" sz="8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0.3081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,))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])),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i="0" lang="en" sz="8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batch_size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=batch_size, </a:t>
            </a:r>
            <a:r>
              <a:rPr i="0" lang="en" sz="8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shuffle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i="0" lang="en" sz="8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07" name="Shape 707"/>
          <p:cNvSpPr txBox="1"/>
          <p:nvPr/>
        </p:nvSpPr>
        <p:spPr>
          <a:xfrm>
            <a:off x="3153119" y="2078236"/>
            <a:ext cx="12969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train(epoch):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...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08" name="Shape 708"/>
          <p:cNvSpPr txBox="1"/>
          <p:nvPr/>
        </p:nvSpPr>
        <p:spPr>
          <a:xfrm>
            <a:off x="3153119" y="2637829"/>
            <a:ext cx="5706000" cy="2325300"/>
          </a:xfrm>
          <a:prstGeom prst="rect">
            <a:avLst/>
          </a:prstGeom>
          <a:noFill/>
          <a:ln cap="flat" cmpd="sng" w="12700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test():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model.eval()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test_loss = 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endParaRPr b="1" i="0" sz="1200" u="none" cap="none" strike="noStrike">
              <a:solidFill>
                <a:srgbClr val="0432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2FF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correct = 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endParaRPr b="1" i="0" sz="1200" u="none" cap="none" strike="noStrike">
              <a:solidFill>
                <a:srgbClr val="0432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2FF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data, target </a:t>
            </a:r>
            <a:r>
              <a:rPr b="1"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test_loader: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data, target = Variable(data, </a:t>
            </a:r>
            <a:r>
              <a:rPr i="0" lang="en" sz="9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volatile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), Variable(target)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output = model(data)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1" lang="en" sz="9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# sum up batch loss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Arial"/>
              <a:buNone/>
            </a:pPr>
            <a:r>
              <a:rPr i="1" lang="en" sz="9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test_loss += </a:t>
            </a:r>
            <a:r>
              <a:rPr lang="en" sz="900">
                <a:latin typeface="Consolas"/>
                <a:ea typeface="Consolas"/>
                <a:cs typeface="Consolas"/>
                <a:sym typeface="Consolas"/>
              </a:rPr>
              <a:t>criterion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(output, target, </a:t>
            </a:r>
            <a:r>
              <a:rPr i="0" lang="en" sz="9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size_average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False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).data[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1" lang="en" sz="9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# get the index of the max log-probability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Arial"/>
              <a:buNone/>
            </a:pPr>
            <a:r>
              <a:rPr b="1" i="1" lang="en" sz="11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b="1"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pred = torch.max(output.data</a:t>
            </a:r>
            <a:r>
              <a:rPr b="1" lang="en" sz="1100">
                <a:latin typeface="Consolas"/>
                <a:ea typeface="Consolas"/>
                <a:cs typeface="Consolas"/>
                <a:sym typeface="Consolas"/>
              </a:rPr>
              <a:t>, 1</a:t>
            </a:r>
            <a:r>
              <a:rPr b="1"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)[</a:t>
            </a:r>
            <a:r>
              <a:rPr b="1"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1"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]</a:t>
            </a:r>
            <a:endParaRPr b="1" sz="11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correct += pred.eq(target.data.view_as(pred)).cpu().sum()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9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test_loss /= </a:t>
            </a:r>
            <a:r>
              <a:rPr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(test_loader.dataset)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i="0" lang="en" sz="900" u="none" cap="none" strike="noStrik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'</a:t>
            </a:r>
            <a:r>
              <a:rPr b="1"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\n</a:t>
            </a:r>
            <a:r>
              <a:rPr b="1" i="0" lang="en" sz="900" u="none" cap="none" strike="noStrik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Test set: Average loss: {:.4f}, Accuracy: {}/{} ({:.0f}%)</a:t>
            </a:r>
            <a:r>
              <a:rPr b="1"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\n</a:t>
            </a:r>
            <a:r>
              <a:rPr b="1" i="0" lang="en" sz="900" u="none" cap="none" strike="noStrik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'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.format(</a:t>
            </a:r>
            <a:endParaRPr i="0" sz="12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test_loss, correct, </a:t>
            </a:r>
            <a:r>
              <a:rPr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(test_loader.dataset),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100. 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* correct / </a:t>
            </a:r>
            <a:r>
              <a:rPr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(test_loader.dataset)))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713" name="Shape 7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3363" y="166688"/>
            <a:ext cx="2519498" cy="1662708"/>
          </a:xfrm>
          <a:prstGeom prst="rect">
            <a:avLst/>
          </a:prstGeom>
          <a:noFill/>
          <a:ln>
            <a:noFill/>
          </a:ln>
        </p:spPr>
      </p:pic>
      <p:sp>
        <p:nvSpPr>
          <p:cNvPr id="714" name="Shape 714"/>
          <p:cNvSpPr txBox="1"/>
          <p:nvPr/>
        </p:nvSpPr>
        <p:spPr>
          <a:xfrm>
            <a:off x="3153118" y="256580"/>
            <a:ext cx="5706000" cy="1487100"/>
          </a:xfrm>
          <a:prstGeom prst="rect">
            <a:avLst/>
          </a:prstGeom>
          <a:noFill/>
          <a:ln cap="flat" cmpd="sng" w="12700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train_loader = torch.utils.data.DataLoader(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datasets.MNIST(</a:t>
            </a:r>
            <a:r>
              <a:rPr b="1" i="0" lang="en" sz="800" u="none" cap="none" strike="noStrik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'../data'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8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train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i="0" lang="en" sz="8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8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download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i="0" lang="en" sz="8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8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transform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=transforms.Compose([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transforms.ToTensor(),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transforms.Normalize((</a:t>
            </a:r>
            <a:r>
              <a:rPr i="0" lang="en" sz="8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0.1307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,), (</a:t>
            </a:r>
            <a:r>
              <a:rPr i="0" lang="en" sz="8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0.3081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,))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])),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i="0" lang="en" sz="8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batch_size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=batch_size, </a:t>
            </a:r>
            <a:r>
              <a:rPr i="0" lang="en" sz="8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shuffle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i="0" lang="en" sz="8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test_loader = torch.utils.data.DataLoader(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datasets.MNIST(</a:t>
            </a:r>
            <a:r>
              <a:rPr b="1" i="0" lang="en" sz="800" u="none" cap="none" strike="noStrik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'../data'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8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train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i="0" lang="en" sz="8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False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8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transform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=transforms.Compose([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transforms.ToTensor(),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transforms.Normalize((</a:t>
            </a:r>
            <a:r>
              <a:rPr i="0" lang="en" sz="8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0.1307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,), (</a:t>
            </a:r>
            <a:r>
              <a:rPr i="0" lang="en" sz="8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0.3081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,))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])),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i="0" lang="en" sz="8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batch_size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=batch_size, </a:t>
            </a:r>
            <a:r>
              <a:rPr i="0" lang="en" sz="8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shuffle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i="0" lang="en" sz="8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15" name="Shape 715"/>
          <p:cNvSpPr txBox="1"/>
          <p:nvPr/>
        </p:nvSpPr>
        <p:spPr>
          <a:xfrm>
            <a:off x="3153119" y="2078236"/>
            <a:ext cx="12969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train(epoch):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...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16" name="Shape 716"/>
          <p:cNvSpPr txBox="1"/>
          <p:nvPr/>
        </p:nvSpPr>
        <p:spPr>
          <a:xfrm>
            <a:off x="4146575" y="2485525"/>
            <a:ext cx="4865100" cy="2477700"/>
          </a:xfrm>
          <a:prstGeom prst="rect">
            <a:avLst/>
          </a:prstGeom>
          <a:noFill/>
          <a:ln cap="flat" cmpd="sng" w="12700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8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test():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model.eval()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test_loss = </a:t>
            </a:r>
            <a:r>
              <a:rPr i="0" lang="en" sz="8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endParaRPr b="1" i="0" sz="800" u="none" cap="none" strike="noStrike">
              <a:solidFill>
                <a:srgbClr val="0432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2FF"/>
              </a:buClr>
              <a:buFont typeface="Arial"/>
              <a:buNone/>
            </a:pPr>
            <a:r>
              <a:rPr i="0" lang="en" sz="8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correct = </a:t>
            </a:r>
            <a:r>
              <a:rPr i="0" lang="en" sz="8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endParaRPr b="1" i="0" sz="800" u="none" cap="none" strike="noStrike">
              <a:solidFill>
                <a:srgbClr val="0432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2FF"/>
              </a:buClr>
              <a:buFont typeface="Arial"/>
              <a:buNone/>
            </a:pPr>
            <a:r>
              <a:rPr i="0" lang="en" sz="8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i="0" lang="en" sz="8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data, target </a:t>
            </a:r>
            <a:r>
              <a:rPr b="1" i="0" lang="en" sz="8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test_loader: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data, target = Variable(data, </a:t>
            </a:r>
            <a:r>
              <a:rPr i="0" lang="en" sz="8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volatile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i="0" lang="en" sz="8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), Variable(target)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output = model(data)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1" lang="en" sz="8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# sum up batch loss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Arial"/>
              <a:buNone/>
            </a:pPr>
            <a:r>
              <a:rPr i="1" lang="en" sz="8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test_loss += </a:t>
            </a:r>
            <a:r>
              <a:rPr lang="en" sz="800">
                <a:latin typeface="Consolas"/>
                <a:ea typeface="Consolas"/>
                <a:cs typeface="Consolas"/>
                <a:sym typeface="Consolas"/>
              </a:rPr>
              <a:t>criterion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(output, target, </a:t>
            </a:r>
            <a:r>
              <a:rPr i="0" lang="en" sz="8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size_average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i="0" lang="en" sz="8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False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).data[</a:t>
            </a:r>
            <a:r>
              <a:rPr i="0" lang="en" sz="8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1" lang="en" sz="8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# get the index of the max log-probability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Arial"/>
              <a:buNone/>
            </a:pPr>
            <a:r>
              <a:rPr i="1" lang="en" sz="8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pred = torch.max(output.data</a:t>
            </a:r>
            <a:r>
              <a:rPr lang="en" sz="800">
                <a:latin typeface="Consolas"/>
                <a:ea typeface="Consolas"/>
                <a:cs typeface="Consolas"/>
                <a:sym typeface="Consolas"/>
              </a:rPr>
              <a:t>, 1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)[</a:t>
            </a:r>
            <a:r>
              <a:rPr i="0" lang="en" sz="8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correct += pred.eq(target.data.view_as(pred)).cpu().sum()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8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test_loss /= </a:t>
            </a:r>
            <a:r>
              <a:rPr i="0" lang="en" sz="8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(test_loader.dataset)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i="0" lang="en" sz="8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i="0" lang="en" sz="800" u="none" cap="none" strike="noStrik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'</a:t>
            </a:r>
            <a:r>
              <a:rPr b="1" i="0" lang="en" sz="8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\n</a:t>
            </a:r>
            <a:r>
              <a:rPr b="1" i="0" lang="en" sz="800" u="none" cap="none" strike="noStrik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Test set: Average loss: {:.4f}, Accuracy: {}/{} ({:.0f}%)</a:t>
            </a:r>
            <a:r>
              <a:rPr b="1" i="0" lang="en" sz="8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\n</a:t>
            </a:r>
            <a:r>
              <a:rPr b="1" i="0" lang="en" sz="800" u="none" cap="none" strike="noStrik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'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.format(</a:t>
            </a:r>
            <a:endParaRPr i="0" sz="8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test_loss, correct, </a:t>
            </a:r>
            <a:r>
              <a:rPr i="0" lang="en" sz="8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(test_loader.dataset),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8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100. 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* correct / </a:t>
            </a:r>
            <a:r>
              <a:rPr i="0" lang="en" sz="8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(test_loader.dataset)))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17" name="Shape 717"/>
          <p:cNvSpPr txBox="1"/>
          <p:nvPr/>
        </p:nvSpPr>
        <p:spPr>
          <a:xfrm>
            <a:off x="43825" y="3182025"/>
            <a:ext cx="3916500" cy="14871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Y_pred_scores = Variable(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torch.Tensor([[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0.3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0.2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0.9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]]))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</a:t>
            </a:r>
            <a: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torch.max</a:t>
            </a: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returns both the max values and indices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Y_pred_val, Y_pred_idx = </a:t>
            </a:r>
            <a:endParaRPr b="1" sz="1000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             torch.max(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Y_pred_scores.data,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Y_pred_idx = </a:t>
            </a:r>
            <a: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torch.max(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Y_pred_scores.data,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)[1]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Shape 722"/>
          <p:cNvSpPr txBox="1"/>
          <p:nvPr/>
        </p:nvSpPr>
        <p:spPr>
          <a:xfrm>
            <a:off x="95910" y="75604"/>
            <a:ext cx="5292900" cy="4992300"/>
          </a:xfrm>
          <a:prstGeom prst="rect">
            <a:avLst/>
          </a:prstGeom>
          <a:noFill/>
          <a:ln cap="flat" cmpd="sng" w="12700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train(epoch):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model.train()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batch_idx, (data, target) </a:t>
            </a:r>
            <a:r>
              <a:rPr b="1"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enumerate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(train_loader):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data, target = Variable(data), Variable(target)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optimizer.zero_grad()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output = model(data)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loss = </a:t>
            </a:r>
            <a:r>
              <a:rPr lang="en" sz="900">
                <a:latin typeface="Consolas"/>
                <a:ea typeface="Consolas"/>
                <a:cs typeface="Consolas"/>
                <a:sym typeface="Consolas"/>
              </a:rPr>
              <a:t>criterion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(output, target)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loss.backward()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optimizer.step()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1"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if 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batch_idx % 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 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== 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i="0" lang="en" sz="900" u="none" cap="none" strike="noStrik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'Train Epoch: {} [{}/{} ({:.0f}%)]</a:t>
            </a:r>
            <a:r>
              <a:rPr b="1"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\t</a:t>
            </a:r>
            <a:r>
              <a:rPr b="1" i="0" lang="en" sz="900" u="none" cap="none" strike="noStrik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Loss: {:.6f}'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.format(</a:t>
            </a:r>
            <a:endParaRPr i="0" sz="12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        epoch, batch_idx * </a:t>
            </a:r>
            <a:r>
              <a:rPr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(data), </a:t>
            </a:r>
            <a:r>
              <a:rPr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(train_loader.dataset),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        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100. 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* batch_idx / </a:t>
            </a:r>
            <a:r>
              <a:rPr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(train_loader), loss.data[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]))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9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9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test():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model.eval()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test_loss = 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endParaRPr b="1" i="0" sz="1200" u="none" cap="none" strike="noStrike">
              <a:solidFill>
                <a:srgbClr val="0432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2FF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correct = 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endParaRPr b="1" i="0" sz="1200" u="none" cap="none" strike="noStrike">
              <a:solidFill>
                <a:srgbClr val="0432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2FF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data, target </a:t>
            </a:r>
            <a:r>
              <a:rPr b="1"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test_loader: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data, target = Variable(data, </a:t>
            </a:r>
            <a:r>
              <a:rPr i="0" lang="en" sz="9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volatile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), Variable(target)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output = model(data)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1" lang="en" sz="9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# sum up batch loss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Arial"/>
              <a:buNone/>
            </a:pPr>
            <a:r>
              <a:rPr i="1" lang="en" sz="9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test_loss += </a:t>
            </a:r>
            <a:r>
              <a:rPr lang="en" sz="9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criterion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(output, target, </a:t>
            </a:r>
            <a:r>
              <a:rPr i="0" lang="en" sz="9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size_average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False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).data[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1" lang="en" sz="9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# get the index of the max log-probability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Arial"/>
              <a:buNone/>
            </a:pPr>
            <a:r>
              <a:rPr i="1" lang="en" sz="9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pred = output.data.max(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9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keepdim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)[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correct += pred.eq(target.data.view_as(pred)).cpu().sum()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9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test_loss /= </a:t>
            </a:r>
            <a:r>
              <a:rPr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(test_loader.dataset)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i="0" lang="en" sz="900" u="none" cap="none" strike="noStrik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'</a:t>
            </a:r>
            <a:r>
              <a:rPr b="1"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\n</a:t>
            </a:r>
            <a:r>
              <a:rPr b="1" i="0" lang="en" sz="900" u="none" cap="none" strike="noStrik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Test set: Average loss: {:.4f}, Accuracy: {}/{} ({:.0f}%)</a:t>
            </a:r>
            <a:r>
              <a:rPr b="1"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\n</a:t>
            </a:r>
            <a:r>
              <a:rPr b="1" i="0" lang="en" sz="900" u="none" cap="none" strike="noStrik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’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endParaRPr i="0" sz="12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format(</a:t>
            </a:r>
            <a:r>
              <a:rPr b="1" i="0" lang="en" sz="900" u="none" cap="none" strike="noStrik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test_loss, correct, </a:t>
            </a:r>
            <a:r>
              <a:rPr b="1"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b="1" i="0" lang="en" sz="900" u="none" cap="none" strike="noStrik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(test_loader.dataset),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100. 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* correct / </a:t>
            </a:r>
            <a:r>
              <a:rPr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(test_loader.dataset)))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9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epoch </a:t>
            </a:r>
            <a:r>
              <a:rPr b="1"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range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):</a:t>
            </a:r>
            <a:endParaRPr b="1" i="0" sz="12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train(epoch)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test()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descr="Image" id="723" name="Shape 7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19204" y="105072"/>
            <a:ext cx="1070893" cy="1070893"/>
          </a:xfrm>
          <a:prstGeom prst="rect">
            <a:avLst/>
          </a:prstGeom>
          <a:noFill/>
          <a:ln>
            <a:noFill/>
          </a:ln>
        </p:spPr>
      </p:pic>
      <p:sp>
        <p:nvSpPr>
          <p:cNvPr id="724" name="Shape 724"/>
          <p:cNvSpPr txBox="1"/>
          <p:nvPr>
            <p:ph type="title"/>
          </p:nvPr>
        </p:nvSpPr>
        <p:spPr>
          <a:xfrm>
            <a:off x="5813733" y="158651"/>
            <a:ext cx="4155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Accuracy?</a:t>
            </a:r>
            <a:endParaRPr/>
          </a:p>
        </p:txBody>
      </p:sp>
      <p:sp>
        <p:nvSpPr>
          <p:cNvPr id="725" name="Shape 725"/>
          <p:cNvSpPr txBox="1"/>
          <p:nvPr/>
        </p:nvSpPr>
        <p:spPr>
          <a:xfrm>
            <a:off x="5477450" y="1355250"/>
            <a:ext cx="3575400" cy="3708600"/>
          </a:xfrm>
          <a:prstGeom prst="rect">
            <a:avLst/>
          </a:prstGeom>
          <a:noFill/>
          <a:ln cap="flat" cmpd="sng" w="12700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900">
                <a:latin typeface="Helvetica Neue"/>
                <a:ea typeface="Helvetica Neue"/>
                <a:cs typeface="Helvetica Neue"/>
                <a:sym typeface="Helvetica Neue"/>
              </a:rPr>
              <a:t>Train Epoch: 1 [0/60000 (0%)]	Loss: 2.313209</a:t>
            </a:r>
            <a:endParaRPr b="1" sz="9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900">
                <a:latin typeface="Helvetica Neue"/>
                <a:ea typeface="Helvetica Neue"/>
                <a:cs typeface="Helvetica Neue"/>
                <a:sym typeface="Helvetica Neue"/>
              </a:rPr>
              <a:t>Train Epoch: 1 [640/60000 (1%)]	Loss: 2.303560</a:t>
            </a:r>
            <a:endParaRPr b="1" sz="9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900">
                <a:latin typeface="Helvetica Neue"/>
                <a:ea typeface="Helvetica Neue"/>
                <a:cs typeface="Helvetica Neue"/>
                <a:sym typeface="Helvetica Neue"/>
              </a:rPr>
              <a:t>Train Epoch: 1 [1280/60000 (2%)]	Loss: 2.296464</a:t>
            </a:r>
            <a:endParaRPr b="1" sz="9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900">
                <a:latin typeface="Helvetica Neue"/>
                <a:ea typeface="Helvetica Neue"/>
                <a:cs typeface="Helvetica Neue"/>
                <a:sym typeface="Helvetica Neue"/>
              </a:rPr>
              <a:t>Train Epoch: 1 [1920/60000 (3%)]	Loss: 2.297758</a:t>
            </a:r>
            <a:endParaRPr b="1" sz="9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900">
                <a:latin typeface="Helvetica Neue"/>
                <a:ea typeface="Helvetica Neue"/>
                <a:cs typeface="Helvetica Neue"/>
                <a:sym typeface="Helvetica Neue"/>
              </a:rPr>
              <a:t>Train Epoch: 1 [2560/60000 (4%)]	Loss: 2.308579</a:t>
            </a:r>
            <a:endParaRPr b="1" sz="9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900">
                <a:latin typeface="Helvetica Neue"/>
                <a:ea typeface="Helvetica Neue"/>
                <a:cs typeface="Helvetica Neue"/>
                <a:sym typeface="Helvetica Neue"/>
              </a:rPr>
              <a:t>Train Epoch: 1 [3200/60000 (5%)]	Loss: 2.300100</a:t>
            </a:r>
            <a:endParaRPr b="1" sz="9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900">
                <a:latin typeface="Helvetica Neue"/>
                <a:ea typeface="Helvetica Neue"/>
                <a:cs typeface="Helvetica Neue"/>
                <a:sym typeface="Helvetica Neue"/>
              </a:rPr>
              <a:t>Train Epoch: 1 [3840/60000 (6%)]	Loss: 2.300800</a:t>
            </a:r>
            <a:endParaRPr b="1" sz="9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900">
                <a:latin typeface="Helvetica Neue"/>
                <a:ea typeface="Helvetica Neue"/>
                <a:cs typeface="Helvetica Neue"/>
                <a:sym typeface="Helvetica Neue"/>
              </a:rPr>
              <a:t>Train Epoch: 1 [4480/60000 (7%)]	Loss: 2.301295</a:t>
            </a:r>
            <a:endParaRPr b="1" sz="9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900">
                <a:latin typeface="Helvetica Neue"/>
                <a:ea typeface="Helvetica Neue"/>
                <a:cs typeface="Helvetica Neue"/>
                <a:sym typeface="Helvetica Neue"/>
              </a:rPr>
              <a:t>Train Epoch: 1 [5120/60000 (9%)]	Loss: 2.295039</a:t>
            </a:r>
            <a:endParaRPr b="1" sz="9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900">
                <a:latin typeface="Helvetica Neue"/>
                <a:ea typeface="Helvetica Neue"/>
                <a:cs typeface="Helvetica Neue"/>
                <a:sym typeface="Helvetica Neue"/>
              </a:rPr>
              <a:t>...</a:t>
            </a:r>
            <a:endParaRPr b="1" sz="9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900">
                <a:latin typeface="Helvetica Neue"/>
                <a:ea typeface="Helvetica Neue"/>
                <a:cs typeface="Helvetica Neue"/>
                <a:sym typeface="Helvetica Neue"/>
              </a:rPr>
              <a:t>Train Epoch: 9 [51200/60000 (85%)]	Loss: 0.069267</a:t>
            </a:r>
            <a:endParaRPr b="1" sz="9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900">
                <a:latin typeface="Helvetica Neue"/>
                <a:ea typeface="Helvetica Neue"/>
                <a:cs typeface="Helvetica Neue"/>
                <a:sym typeface="Helvetica Neue"/>
              </a:rPr>
              <a:t>Train Epoch: 9 [51840/60000 (86%)]	Loss: 0.044378</a:t>
            </a:r>
            <a:endParaRPr b="1" sz="9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900">
                <a:latin typeface="Helvetica Neue"/>
                <a:ea typeface="Helvetica Neue"/>
                <a:cs typeface="Helvetica Neue"/>
                <a:sym typeface="Helvetica Neue"/>
              </a:rPr>
              <a:t>Train Epoch: 9 [52480/60000 (87%)]	Loss: 0.163481</a:t>
            </a:r>
            <a:endParaRPr b="1" sz="9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900">
                <a:latin typeface="Helvetica Neue"/>
                <a:ea typeface="Helvetica Neue"/>
                <a:cs typeface="Helvetica Neue"/>
                <a:sym typeface="Helvetica Neue"/>
              </a:rPr>
              <a:t>Train Epoch: 9 [53120/60000 (88%)]	Loss: 0.243676</a:t>
            </a:r>
            <a:endParaRPr b="1" sz="9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900">
                <a:latin typeface="Helvetica Neue"/>
                <a:ea typeface="Helvetica Neue"/>
                <a:cs typeface="Helvetica Neue"/>
                <a:sym typeface="Helvetica Neue"/>
              </a:rPr>
              <a:t>Train Epoch: 9 [53760/60000 (90%)]	Loss: 0.045024</a:t>
            </a:r>
            <a:endParaRPr b="1" sz="9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900">
                <a:latin typeface="Helvetica Neue"/>
                <a:ea typeface="Helvetica Neue"/>
                <a:cs typeface="Helvetica Neue"/>
                <a:sym typeface="Helvetica Neue"/>
              </a:rPr>
              <a:t>Train Epoch: 9 [54400/60000 (91%)]	Loss: 0.064958</a:t>
            </a:r>
            <a:endParaRPr b="1" sz="9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900">
                <a:latin typeface="Helvetica Neue"/>
                <a:ea typeface="Helvetica Neue"/>
                <a:cs typeface="Helvetica Neue"/>
                <a:sym typeface="Helvetica Neue"/>
              </a:rPr>
              <a:t>Train Epoch: 9 [55040/60000 (92%)]	Loss: 0.071447</a:t>
            </a:r>
            <a:endParaRPr b="1" sz="9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900">
                <a:latin typeface="Helvetica Neue"/>
                <a:ea typeface="Helvetica Neue"/>
                <a:cs typeface="Helvetica Neue"/>
                <a:sym typeface="Helvetica Neue"/>
              </a:rPr>
              <a:t>Train Epoch: 9 [55680/60000 (93%)]	Loss: 0.043712</a:t>
            </a:r>
            <a:endParaRPr b="1" sz="9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900">
                <a:latin typeface="Helvetica Neue"/>
                <a:ea typeface="Helvetica Neue"/>
                <a:cs typeface="Helvetica Neue"/>
                <a:sym typeface="Helvetica Neue"/>
              </a:rPr>
              <a:t>Train Epoch: 9 [56320/60000 (94%)]	Loss: 0.099484</a:t>
            </a:r>
            <a:endParaRPr b="1" sz="9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900">
                <a:latin typeface="Helvetica Neue"/>
                <a:ea typeface="Helvetica Neue"/>
                <a:cs typeface="Helvetica Neue"/>
                <a:sym typeface="Helvetica Neue"/>
              </a:rPr>
              <a:t>Train Epoch: 9 [56960/60000 (95%)]	Loss: 0.159727</a:t>
            </a:r>
            <a:endParaRPr b="1" sz="9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900">
                <a:latin typeface="Helvetica Neue"/>
                <a:ea typeface="Helvetica Neue"/>
                <a:cs typeface="Helvetica Neue"/>
                <a:sym typeface="Helvetica Neue"/>
              </a:rPr>
              <a:t>Train Epoch: 9 [57600/60000 (96%)]	Loss: 0.109291</a:t>
            </a:r>
            <a:endParaRPr b="1" sz="9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900">
                <a:latin typeface="Helvetica Neue"/>
                <a:ea typeface="Helvetica Neue"/>
                <a:cs typeface="Helvetica Neue"/>
                <a:sym typeface="Helvetica Neue"/>
              </a:rPr>
              <a:t>Train Epoch: 9 [58240/60000 (97%)]	Loss: 0.116370</a:t>
            </a:r>
            <a:endParaRPr b="1" sz="9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900">
                <a:latin typeface="Helvetica Neue"/>
                <a:ea typeface="Helvetica Neue"/>
                <a:cs typeface="Helvetica Neue"/>
                <a:sym typeface="Helvetica Neue"/>
              </a:rPr>
              <a:t>Train Epoch: 9 [58880/60000 (98%)]	Loss: 0.127303</a:t>
            </a:r>
            <a:endParaRPr b="1" sz="9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900">
                <a:latin typeface="Helvetica Neue"/>
                <a:ea typeface="Helvetica Neue"/>
                <a:cs typeface="Helvetica Neue"/>
                <a:sym typeface="Helvetica Neue"/>
              </a:rPr>
              <a:t>Train Epoch: 9 [59520/60000 (99%)]	Loss: 0.030254</a:t>
            </a:r>
            <a:endParaRPr b="1" sz="9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9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900">
                <a:latin typeface="Helvetica Neue"/>
                <a:ea typeface="Helvetica Neue"/>
                <a:cs typeface="Helvetica Neue"/>
                <a:sym typeface="Helvetica Neue"/>
              </a:rPr>
              <a:t>Test set: Average loss: -12.1596, Accuracy: 9697/10000 (</a:t>
            </a: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97</a:t>
            </a:r>
            <a:r>
              <a:rPr b="1" lang="en" sz="900">
                <a:latin typeface="Helvetica Neue"/>
                <a:ea typeface="Helvetica Neue"/>
                <a:cs typeface="Helvetica Neue"/>
                <a:sym typeface="Helvetica Neue"/>
              </a:rPr>
              <a:t>%)</a:t>
            </a:r>
            <a:endParaRPr b="1" sz="9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t/>
            </a:r>
            <a:endParaRPr b="1" sz="9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30" name="Shape 730"/>
          <p:cNvCxnSpPr/>
          <p:nvPr/>
        </p:nvCxnSpPr>
        <p:spPr>
          <a:xfrm>
            <a:off x="6682953" y="1913060"/>
            <a:ext cx="5496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731" name="Shape 731"/>
          <p:cNvSpPr/>
          <p:nvPr/>
        </p:nvSpPr>
        <p:spPr>
          <a:xfrm>
            <a:off x="5530349" y="1767711"/>
            <a:ext cx="1152600" cy="1158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Linear</a:t>
            </a:r>
            <a:endParaRPr sz="500"/>
          </a:p>
        </p:txBody>
      </p:sp>
      <p:pic>
        <p:nvPicPr>
          <p:cNvPr descr="Image" id="732" name="Shape 7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61850" y="2117099"/>
            <a:ext cx="357425" cy="460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33" name="Shape 733"/>
          <p:cNvCxnSpPr/>
          <p:nvPr/>
        </p:nvCxnSpPr>
        <p:spPr>
          <a:xfrm>
            <a:off x="6682953" y="2136897"/>
            <a:ext cx="5496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734" name="Shape 734"/>
          <p:cNvCxnSpPr/>
          <p:nvPr/>
        </p:nvCxnSpPr>
        <p:spPr>
          <a:xfrm>
            <a:off x="6692478" y="2808410"/>
            <a:ext cx="5496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735" name="Shape 735"/>
          <p:cNvSpPr txBox="1"/>
          <p:nvPr/>
        </p:nvSpPr>
        <p:spPr>
          <a:xfrm>
            <a:off x="6818470" y="2243287"/>
            <a:ext cx="2403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…</a:t>
            </a:r>
            <a:endParaRPr sz="500"/>
          </a:p>
        </p:txBody>
      </p:sp>
      <p:sp>
        <p:nvSpPr>
          <p:cNvPr id="736" name="Shape 736"/>
          <p:cNvSpPr txBox="1"/>
          <p:nvPr>
            <p:ph type="title"/>
          </p:nvPr>
        </p:nvSpPr>
        <p:spPr>
          <a:xfrm>
            <a:off x="-206550" y="267556"/>
            <a:ext cx="8280900" cy="12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Multiple label prediction?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i="1" lang="en" sz="3000"/>
              <a:t>Just use CrossEntropyLoss</a:t>
            </a:r>
            <a:r>
              <a:rPr lang="en"/>
              <a:t>!</a:t>
            </a:r>
            <a:endParaRPr/>
          </a:p>
        </p:txBody>
      </p:sp>
      <p:sp>
        <p:nvSpPr>
          <p:cNvPr id="737" name="Shape 737"/>
          <p:cNvSpPr txBox="1"/>
          <p:nvPr/>
        </p:nvSpPr>
        <p:spPr>
          <a:xfrm>
            <a:off x="5324670" y="4292050"/>
            <a:ext cx="1915200" cy="28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With </a:t>
            </a:r>
            <a:r>
              <a:rPr b="1" lang="en" sz="1500">
                <a:latin typeface="Helvetica Neue"/>
                <a:ea typeface="Helvetica Neue"/>
                <a:cs typeface="Helvetica Neue"/>
                <a:sym typeface="Helvetica Neue"/>
              </a:rPr>
              <a:t>CrossEntropyLoss</a:t>
            </a:r>
            <a:endParaRPr sz="500"/>
          </a:p>
        </p:txBody>
      </p:sp>
      <p:cxnSp>
        <p:nvCxnSpPr>
          <p:cNvPr id="738" name="Shape 738"/>
          <p:cNvCxnSpPr/>
          <p:nvPr/>
        </p:nvCxnSpPr>
        <p:spPr>
          <a:xfrm>
            <a:off x="1250756" y="2379785"/>
            <a:ext cx="2325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739" name="Shape 739"/>
          <p:cNvSpPr/>
          <p:nvPr/>
        </p:nvSpPr>
        <p:spPr>
          <a:xfrm>
            <a:off x="1546836" y="1800374"/>
            <a:ext cx="1152600" cy="1158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Linear</a:t>
            </a:r>
            <a:endParaRPr sz="500"/>
          </a:p>
        </p:txBody>
      </p:sp>
      <p:sp>
        <p:nvSpPr>
          <p:cNvPr id="740" name="Shape 740"/>
          <p:cNvSpPr/>
          <p:nvPr/>
        </p:nvSpPr>
        <p:spPr>
          <a:xfrm>
            <a:off x="2702360" y="1800374"/>
            <a:ext cx="724200" cy="1158900"/>
          </a:xfrm>
          <a:prstGeom prst="rect">
            <a:avLst/>
          </a:prstGeom>
          <a:solidFill>
            <a:srgbClr val="F3B802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Activation</a:t>
            </a:r>
            <a:endParaRPr sz="500"/>
          </a:p>
        </p:txBody>
      </p:sp>
      <p:cxnSp>
        <p:nvCxnSpPr>
          <p:cNvPr id="741" name="Shape 741"/>
          <p:cNvCxnSpPr/>
          <p:nvPr/>
        </p:nvCxnSpPr>
        <p:spPr>
          <a:xfrm>
            <a:off x="3585276" y="2384547"/>
            <a:ext cx="5055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pic>
        <p:nvPicPr>
          <p:cNvPr descr="Image" id="742" name="Shape 7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9734" y="2225868"/>
            <a:ext cx="357423" cy="307833"/>
          </a:xfrm>
          <a:prstGeom prst="rect">
            <a:avLst/>
          </a:prstGeom>
          <a:noFill/>
          <a:ln>
            <a:noFill/>
          </a:ln>
        </p:spPr>
      </p:pic>
      <p:sp>
        <p:nvSpPr>
          <p:cNvPr id="743" name="Shape 743"/>
          <p:cNvSpPr txBox="1"/>
          <p:nvPr/>
        </p:nvSpPr>
        <p:spPr>
          <a:xfrm>
            <a:off x="4313573" y="2131053"/>
            <a:ext cx="2403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…</a:t>
            </a:r>
            <a:endParaRPr sz="500"/>
          </a:p>
        </p:txBody>
      </p:sp>
      <p:sp>
        <p:nvSpPr>
          <p:cNvPr id="744" name="Shape 744"/>
          <p:cNvSpPr/>
          <p:nvPr/>
        </p:nvSpPr>
        <p:spPr>
          <a:xfrm>
            <a:off x="5367724" y="3380850"/>
            <a:ext cx="1692900" cy="800100"/>
          </a:xfrm>
          <a:prstGeom prst="roundRect">
            <a:avLst>
              <a:gd fmla="val 1500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en" sz="1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CrossEntropyLoss</a:t>
            </a:r>
            <a:endParaRPr sz="500"/>
          </a:p>
        </p:txBody>
      </p:sp>
      <p:pic>
        <p:nvPicPr>
          <p:cNvPr descr="Image" id="745" name="Shape 74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807162" y="292894"/>
            <a:ext cx="1070893" cy="10708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Shape 750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Exercise</a:t>
            </a:r>
            <a:r>
              <a:rPr lang="en"/>
              <a:t> 9-2</a:t>
            </a:r>
            <a:endParaRPr/>
          </a:p>
        </p:txBody>
      </p:sp>
      <p:sp>
        <p:nvSpPr>
          <p:cNvPr id="751" name="Shape 751"/>
          <p:cNvSpPr txBox="1"/>
          <p:nvPr>
            <p:ph idx="1" type="body"/>
          </p:nvPr>
        </p:nvSpPr>
        <p:spPr>
          <a:xfrm>
            <a:off x="495450" y="1595074"/>
            <a:ext cx="8081400" cy="28107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-381000" lvl="0" marL="457200" rtl="0">
              <a:spcBef>
                <a:spcPts val="12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Build a </a:t>
            </a:r>
            <a:r>
              <a:rPr lang="en" sz="2400"/>
              <a:t>classifier</a:t>
            </a:r>
            <a:r>
              <a:rPr lang="en" sz="2400"/>
              <a:t> for Otto Group Product</a:t>
            </a:r>
            <a:endParaRPr sz="2400"/>
          </a:p>
          <a:p>
            <a: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 u="sng">
                <a:solidFill>
                  <a:schemeClr val="hlink"/>
                </a:solidFill>
                <a:hlinkClick r:id="rId3"/>
              </a:rPr>
              <a:t>https://www.kaggle.com/c/otto-group-product-classification-challenge/data</a:t>
            </a:r>
            <a:r>
              <a:rPr lang="en" sz="1800"/>
              <a:t> </a:t>
            </a:r>
            <a:endParaRPr sz="1800"/>
          </a:p>
          <a:p>
            <a: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Use train.csv.zip (1.59 MB)</a:t>
            </a:r>
            <a:endParaRPr sz="1800"/>
          </a:p>
          <a:p>
            <a:pPr indent="-381000" lvl="0" marL="45720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Use DataLoader</a:t>
            </a:r>
            <a:endParaRPr sz="24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756" name="Shape 7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43788" y="1188959"/>
            <a:ext cx="8334643" cy="395396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757" name="Shape 75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68415" y="82999"/>
            <a:ext cx="2804502" cy="1393851"/>
          </a:xfrm>
          <a:prstGeom prst="rect">
            <a:avLst/>
          </a:prstGeom>
          <a:noFill/>
          <a:ln>
            <a:noFill/>
          </a:ln>
        </p:spPr>
      </p:pic>
      <p:sp>
        <p:nvSpPr>
          <p:cNvPr id="758" name="Shape 758"/>
          <p:cNvSpPr txBox="1"/>
          <p:nvPr/>
        </p:nvSpPr>
        <p:spPr>
          <a:xfrm>
            <a:off x="4459700" y="2022550"/>
            <a:ext cx="3741600" cy="109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Font typeface="Helvetica Neue"/>
              <a:buNone/>
            </a:pPr>
            <a:r>
              <a:rPr b="1" i="0" lang="en" sz="34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Lecture 10:</a:t>
            </a:r>
            <a:r>
              <a:rPr b="1" lang="en" sz="3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1" i="0" lang="en" sz="34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CNN</a:t>
            </a:r>
            <a:endParaRPr sz="5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 txBox="1"/>
          <p:nvPr>
            <p:ph type="title"/>
          </p:nvPr>
        </p:nvSpPr>
        <p:spPr>
          <a:xfrm>
            <a:off x="431625" y="2308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MNIST: 10 labels</a:t>
            </a:r>
            <a:endParaRPr/>
          </a:p>
        </p:txBody>
      </p:sp>
      <p:pic>
        <p:nvPicPr>
          <p:cNvPr descr="Image" id="242" name="Shape 2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63545" y="1695905"/>
            <a:ext cx="3854899" cy="29811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10 labels: 10 outputs</a:t>
            </a:r>
            <a:endParaRPr/>
          </a:p>
        </p:txBody>
      </p:sp>
      <p:cxnSp>
        <p:nvCxnSpPr>
          <p:cNvPr id="248" name="Shape 248"/>
          <p:cNvCxnSpPr/>
          <p:nvPr/>
        </p:nvCxnSpPr>
        <p:spPr>
          <a:xfrm>
            <a:off x="1914369" y="2342782"/>
            <a:ext cx="2040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249" name="Shape 249"/>
          <p:cNvSpPr/>
          <p:nvPr/>
        </p:nvSpPr>
        <p:spPr>
          <a:xfrm>
            <a:off x="2174070" y="2012231"/>
            <a:ext cx="1011000" cy="660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Linear</a:t>
            </a:r>
            <a:endParaRPr sz="500"/>
          </a:p>
        </p:txBody>
      </p:sp>
      <p:sp>
        <p:nvSpPr>
          <p:cNvPr id="250" name="Shape 250"/>
          <p:cNvSpPr/>
          <p:nvPr/>
        </p:nvSpPr>
        <p:spPr>
          <a:xfrm>
            <a:off x="3180877" y="2012231"/>
            <a:ext cx="726600" cy="660900"/>
          </a:xfrm>
          <a:prstGeom prst="rect">
            <a:avLst/>
          </a:prstGeom>
          <a:solidFill>
            <a:srgbClr val="F3B802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Activation</a:t>
            </a:r>
            <a:endParaRPr sz="500"/>
          </a:p>
        </p:txBody>
      </p:sp>
      <p:cxnSp>
        <p:nvCxnSpPr>
          <p:cNvPr id="251" name="Shape 251"/>
          <p:cNvCxnSpPr/>
          <p:nvPr/>
        </p:nvCxnSpPr>
        <p:spPr>
          <a:xfrm>
            <a:off x="3994545" y="2342782"/>
            <a:ext cx="4818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pic>
        <p:nvPicPr>
          <p:cNvPr descr="Image" id="252" name="Shape 2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54668" y="2254974"/>
            <a:ext cx="203917" cy="175618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Shape 253"/>
          <p:cNvSpPr/>
          <p:nvPr/>
        </p:nvSpPr>
        <p:spPr>
          <a:xfrm>
            <a:off x="4998945" y="2012231"/>
            <a:ext cx="1011000" cy="660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Linear</a:t>
            </a:r>
            <a:endParaRPr sz="500"/>
          </a:p>
        </p:txBody>
      </p:sp>
      <p:cxnSp>
        <p:nvCxnSpPr>
          <p:cNvPr id="254" name="Shape 254"/>
          <p:cNvCxnSpPr/>
          <p:nvPr/>
        </p:nvCxnSpPr>
        <p:spPr>
          <a:xfrm>
            <a:off x="6784205" y="2342783"/>
            <a:ext cx="4818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255" name="Shape 255"/>
          <p:cNvSpPr txBox="1"/>
          <p:nvPr/>
        </p:nvSpPr>
        <p:spPr>
          <a:xfrm>
            <a:off x="4623420" y="2187235"/>
            <a:ext cx="2106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…</a:t>
            </a:r>
            <a:endParaRPr sz="500"/>
          </a:p>
        </p:txBody>
      </p:sp>
      <p:pic>
        <p:nvPicPr>
          <p:cNvPr descr="Image" id="256" name="Shape 25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00020" y="2186619"/>
            <a:ext cx="240915" cy="312275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Shape 257"/>
          <p:cNvSpPr/>
          <p:nvPr/>
        </p:nvSpPr>
        <p:spPr>
          <a:xfrm>
            <a:off x="5975927" y="2012344"/>
            <a:ext cx="726600" cy="660900"/>
          </a:xfrm>
          <a:prstGeom prst="rect">
            <a:avLst/>
          </a:prstGeom>
          <a:solidFill>
            <a:srgbClr val="F3B802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Activation</a:t>
            </a:r>
            <a:endParaRPr sz="5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Gill Sans"/>
              <a:buNone/>
            </a:pPr>
            <a:r>
              <a:rPr lang="en">
                <a:solidFill>
                  <a:schemeClr val="dk1"/>
                </a:solidFill>
              </a:rPr>
              <a:t>10 labels: 10 outputs</a:t>
            </a:r>
            <a:endParaRPr/>
          </a:p>
        </p:txBody>
      </p:sp>
      <p:sp>
        <p:nvSpPr>
          <p:cNvPr id="263" name="Shape 263"/>
          <p:cNvSpPr/>
          <p:nvPr/>
        </p:nvSpPr>
        <p:spPr>
          <a:xfrm>
            <a:off x="5010012" y="1494657"/>
            <a:ext cx="1152600" cy="1158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Linear</a:t>
            </a:r>
            <a:endParaRPr sz="500"/>
          </a:p>
        </p:txBody>
      </p:sp>
      <p:cxnSp>
        <p:nvCxnSpPr>
          <p:cNvPr id="264" name="Shape 264"/>
          <p:cNvCxnSpPr/>
          <p:nvPr/>
        </p:nvCxnSpPr>
        <p:spPr>
          <a:xfrm>
            <a:off x="6887341" y="1650206"/>
            <a:ext cx="5496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pic>
        <p:nvPicPr>
          <p:cNvPr descr="Image" id="265" name="Shape 2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61487" y="1838435"/>
            <a:ext cx="274662" cy="547375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Shape 266"/>
          <p:cNvSpPr txBox="1"/>
          <p:nvPr/>
        </p:nvSpPr>
        <p:spPr>
          <a:xfrm>
            <a:off x="7429171" y="1527996"/>
            <a:ext cx="5055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P(y=0)</a:t>
            </a:r>
            <a:endParaRPr sz="500"/>
          </a:p>
        </p:txBody>
      </p:sp>
      <p:cxnSp>
        <p:nvCxnSpPr>
          <p:cNvPr id="267" name="Shape 267"/>
          <p:cNvCxnSpPr/>
          <p:nvPr/>
        </p:nvCxnSpPr>
        <p:spPr>
          <a:xfrm>
            <a:off x="6906391" y="1869281"/>
            <a:ext cx="5496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268" name="Shape 268"/>
          <p:cNvSpPr txBox="1"/>
          <p:nvPr/>
        </p:nvSpPr>
        <p:spPr>
          <a:xfrm>
            <a:off x="7448221" y="1747071"/>
            <a:ext cx="5055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P(y=1)</a:t>
            </a:r>
            <a:endParaRPr sz="500"/>
          </a:p>
        </p:txBody>
      </p:sp>
      <p:cxnSp>
        <p:nvCxnSpPr>
          <p:cNvPr id="269" name="Shape 269"/>
          <p:cNvCxnSpPr/>
          <p:nvPr/>
        </p:nvCxnSpPr>
        <p:spPr>
          <a:xfrm>
            <a:off x="6915916" y="2540793"/>
            <a:ext cx="5496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270" name="Shape 270"/>
          <p:cNvSpPr txBox="1"/>
          <p:nvPr/>
        </p:nvSpPr>
        <p:spPr>
          <a:xfrm>
            <a:off x="7457746" y="2418583"/>
            <a:ext cx="5055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P(y=9)</a:t>
            </a:r>
            <a:endParaRPr sz="500"/>
          </a:p>
        </p:txBody>
      </p:sp>
      <p:sp>
        <p:nvSpPr>
          <p:cNvPr id="271" name="Shape 271"/>
          <p:cNvSpPr txBox="1"/>
          <p:nvPr/>
        </p:nvSpPr>
        <p:spPr>
          <a:xfrm>
            <a:off x="7041908" y="1975671"/>
            <a:ext cx="2403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…</a:t>
            </a:r>
            <a:endParaRPr sz="500"/>
          </a:p>
        </p:txBody>
      </p:sp>
      <p:sp>
        <p:nvSpPr>
          <p:cNvPr id="272" name="Shape 272"/>
          <p:cNvSpPr/>
          <p:nvPr/>
        </p:nvSpPr>
        <p:spPr>
          <a:xfrm>
            <a:off x="6173242" y="1494657"/>
            <a:ext cx="954600" cy="1158900"/>
          </a:xfrm>
          <a:prstGeom prst="rect">
            <a:avLst/>
          </a:prstGeom>
          <a:solidFill>
            <a:srgbClr val="F3B802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?</a:t>
            </a:r>
            <a:endParaRPr sz="500"/>
          </a:p>
        </p:txBody>
      </p:sp>
      <p:cxnSp>
        <p:nvCxnSpPr>
          <p:cNvPr id="273" name="Shape 273"/>
          <p:cNvCxnSpPr/>
          <p:nvPr/>
        </p:nvCxnSpPr>
        <p:spPr>
          <a:xfrm>
            <a:off x="1450781" y="2112168"/>
            <a:ext cx="2325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274" name="Shape 274"/>
          <p:cNvSpPr/>
          <p:nvPr/>
        </p:nvSpPr>
        <p:spPr>
          <a:xfrm>
            <a:off x="1746861" y="1532758"/>
            <a:ext cx="1152600" cy="1158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Linear</a:t>
            </a:r>
            <a:endParaRPr sz="500"/>
          </a:p>
        </p:txBody>
      </p:sp>
      <p:sp>
        <p:nvSpPr>
          <p:cNvPr id="275" name="Shape 275"/>
          <p:cNvSpPr/>
          <p:nvPr/>
        </p:nvSpPr>
        <p:spPr>
          <a:xfrm>
            <a:off x="2902385" y="1532757"/>
            <a:ext cx="724200" cy="1158900"/>
          </a:xfrm>
          <a:prstGeom prst="rect">
            <a:avLst/>
          </a:prstGeom>
          <a:solidFill>
            <a:srgbClr val="F3B802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Activation</a:t>
            </a:r>
            <a:endParaRPr sz="500"/>
          </a:p>
        </p:txBody>
      </p:sp>
      <p:cxnSp>
        <p:nvCxnSpPr>
          <p:cNvPr id="276" name="Shape 276"/>
          <p:cNvCxnSpPr/>
          <p:nvPr/>
        </p:nvCxnSpPr>
        <p:spPr>
          <a:xfrm>
            <a:off x="3785301" y="2116931"/>
            <a:ext cx="5055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pic>
        <p:nvPicPr>
          <p:cNvPr descr="Image" id="277" name="Shape 27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29759" y="1958252"/>
            <a:ext cx="357423" cy="307833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Shape 278"/>
          <p:cNvSpPr txBox="1"/>
          <p:nvPr/>
        </p:nvSpPr>
        <p:spPr>
          <a:xfrm>
            <a:off x="4513598" y="1863437"/>
            <a:ext cx="2403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…</a:t>
            </a:r>
            <a:endParaRPr sz="5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10 outputs</a:t>
            </a:r>
            <a:endParaRPr/>
          </a:p>
        </p:txBody>
      </p:sp>
      <p:sp>
        <p:nvSpPr>
          <p:cNvPr id="284" name="Shape 284"/>
          <p:cNvSpPr/>
          <p:nvPr/>
        </p:nvSpPr>
        <p:spPr>
          <a:xfrm>
            <a:off x="5010012" y="1494657"/>
            <a:ext cx="1152600" cy="1158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Linear</a:t>
            </a:r>
            <a:endParaRPr sz="500"/>
          </a:p>
        </p:txBody>
      </p:sp>
      <p:cxnSp>
        <p:nvCxnSpPr>
          <p:cNvPr id="285" name="Shape 285"/>
          <p:cNvCxnSpPr/>
          <p:nvPr/>
        </p:nvCxnSpPr>
        <p:spPr>
          <a:xfrm>
            <a:off x="6887341" y="1650206"/>
            <a:ext cx="5496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pic>
        <p:nvPicPr>
          <p:cNvPr descr="Image" id="286" name="Shape 2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61487" y="1838435"/>
            <a:ext cx="274662" cy="547375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Shape 287"/>
          <p:cNvSpPr txBox="1"/>
          <p:nvPr/>
        </p:nvSpPr>
        <p:spPr>
          <a:xfrm>
            <a:off x="7429171" y="1527996"/>
            <a:ext cx="5055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P(y=0)</a:t>
            </a:r>
            <a:endParaRPr sz="500"/>
          </a:p>
        </p:txBody>
      </p:sp>
      <p:cxnSp>
        <p:nvCxnSpPr>
          <p:cNvPr id="288" name="Shape 288"/>
          <p:cNvCxnSpPr/>
          <p:nvPr/>
        </p:nvCxnSpPr>
        <p:spPr>
          <a:xfrm>
            <a:off x="6906391" y="1869281"/>
            <a:ext cx="5496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289" name="Shape 289"/>
          <p:cNvSpPr txBox="1"/>
          <p:nvPr/>
        </p:nvSpPr>
        <p:spPr>
          <a:xfrm>
            <a:off x="7448221" y="1747071"/>
            <a:ext cx="5055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P(y=1)</a:t>
            </a:r>
            <a:endParaRPr sz="500"/>
          </a:p>
        </p:txBody>
      </p:sp>
      <p:cxnSp>
        <p:nvCxnSpPr>
          <p:cNvPr id="290" name="Shape 290"/>
          <p:cNvCxnSpPr/>
          <p:nvPr/>
        </p:nvCxnSpPr>
        <p:spPr>
          <a:xfrm>
            <a:off x="6915916" y="2540793"/>
            <a:ext cx="5496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291" name="Shape 291"/>
          <p:cNvSpPr txBox="1"/>
          <p:nvPr/>
        </p:nvSpPr>
        <p:spPr>
          <a:xfrm>
            <a:off x="7457746" y="2418583"/>
            <a:ext cx="5055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P(y=9)</a:t>
            </a:r>
            <a:endParaRPr sz="500"/>
          </a:p>
        </p:txBody>
      </p:sp>
      <p:sp>
        <p:nvSpPr>
          <p:cNvPr id="292" name="Shape 292"/>
          <p:cNvSpPr txBox="1"/>
          <p:nvPr/>
        </p:nvSpPr>
        <p:spPr>
          <a:xfrm>
            <a:off x="7041908" y="1975671"/>
            <a:ext cx="2403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…</a:t>
            </a:r>
            <a:endParaRPr sz="500"/>
          </a:p>
        </p:txBody>
      </p:sp>
      <p:pic>
        <p:nvPicPr>
          <p:cNvPr descr="Image" id="293" name="Shape 29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43000" y="3239727"/>
            <a:ext cx="2426631" cy="119146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94" name="Shape 29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960291" y="4240601"/>
            <a:ext cx="676948" cy="310294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Shape 295"/>
          <p:cNvSpPr/>
          <p:nvPr/>
        </p:nvSpPr>
        <p:spPr>
          <a:xfrm>
            <a:off x="2898252" y="4407097"/>
            <a:ext cx="226013" cy="15063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296" name="Shape 29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016913" y="4448080"/>
            <a:ext cx="101025" cy="68689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Shape 297"/>
          <p:cNvSpPr/>
          <p:nvPr/>
        </p:nvSpPr>
        <p:spPr>
          <a:xfrm>
            <a:off x="6173242" y="1494657"/>
            <a:ext cx="954600" cy="1158900"/>
          </a:xfrm>
          <a:prstGeom prst="rect">
            <a:avLst/>
          </a:prstGeom>
          <a:solidFill>
            <a:srgbClr val="F3B802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?</a:t>
            </a:r>
            <a:endParaRPr sz="500"/>
          </a:p>
        </p:txBody>
      </p:sp>
      <p:cxnSp>
        <p:nvCxnSpPr>
          <p:cNvPr id="298" name="Shape 298"/>
          <p:cNvCxnSpPr/>
          <p:nvPr/>
        </p:nvCxnSpPr>
        <p:spPr>
          <a:xfrm>
            <a:off x="1450781" y="2112168"/>
            <a:ext cx="2325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299" name="Shape 299"/>
          <p:cNvSpPr/>
          <p:nvPr/>
        </p:nvSpPr>
        <p:spPr>
          <a:xfrm>
            <a:off x="1746861" y="1532758"/>
            <a:ext cx="1152600" cy="1158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Linear</a:t>
            </a:r>
            <a:endParaRPr sz="500"/>
          </a:p>
        </p:txBody>
      </p:sp>
      <p:sp>
        <p:nvSpPr>
          <p:cNvPr id="300" name="Shape 300"/>
          <p:cNvSpPr/>
          <p:nvPr/>
        </p:nvSpPr>
        <p:spPr>
          <a:xfrm>
            <a:off x="2902385" y="1532757"/>
            <a:ext cx="724200" cy="1158900"/>
          </a:xfrm>
          <a:prstGeom prst="rect">
            <a:avLst/>
          </a:prstGeom>
          <a:solidFill>
            <a:srgbClr val="F3B802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Activation</a:t>
            </a:r>
            <a:endParaRPr sz="500"/>
          </a:p>
        </p:txBody>
      </p:sp>
      <p:cxnSp>
        <p:nvCxnSpPr>
          <p:cNvPr id="301" name="Shape 301"/>
          <p:cNvCxnSpPr/>
          <p:nvPr/>
        </p:nvCxnSpPr>
        <p:spPr>
          <a:xfrm>
            <a:off x="3785301" y="2116931"/>
            <a:ext cx="5055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pic>
        <p:nvPicPr>
          <p:cNvPr descr="Image" id="302" name="Shape 30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29759" y="1958252"/>
            <a:ext cx="357423" cy="307833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Shape 303"/>
          <p:cNvSpPr txBox="1"/>
          <p:nvPr/>
        </p:nvSpPr>
        <p:spPr>
          <a:xfrm>
            <a:off x="4513598" y="1863437"/>
            <a:ext cx="2403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…</a:t>
            </a:r>
            <a:endParaRPr sz="500"/>
          </a:p>
        </p:txBody>
      </p:sp>
      <p:pic>
        <p:nvPicPr>
          <p:cNvPr id="304" name="Shape 30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733700" y="4559500"/>
            <a:ext cx="2766124" cy="4545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10 outputs</a:t>
            </a:r>
            <a:endParaRPr/>
          </a:p>
        </p:txBody>
      </p:sp>
      <p:sp>
        <p:nvSpPr>
          <p:cNvPr id="310" name="Shape 310"/>
          <p:cNvSpPr/>
          <p:nvPr/>
        </p:nvSpPr>
        <p:spPr>
          <a:xfrm>
            <a:off x="5010012" y="1494657"/>
            <a:ext cx="1152600" cy="1158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Linear</a:t>
            </a:r>
            <a:endParaRPr sz="500"/>
          </a:p>
        </p:txBody>
      </p:sp>
      <p:cxnSp>
        <p:nvCxnSpPr>
          <p:cNvPr id="311" name="Shape 311"/>
          <p:cNvCxnSpPr/>
          <p:nvPr/>
        </p:nvCxnSpPr>
        <p:spPr>
          <a:xfrm>
            <a:off x="6887341" y="1650206"/>
            <a:ext cx="5496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pic>
        <p:nvPicPr>
          <p:cNvPr descr="Image" id="312" name="Shape 3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61487" y="1838435"/>
            <a:ext cx="274662" cy="547375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Shape 313"/>
          <p:cNvSpPr txBox="1"/>
          <p:nvPr/>
        </p:nvSpPr>
        <p:spPr>
          <a:xfrm>
            <a:off x="7429171" y="1527996"/>
            <a:ext cx="5055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P(y=0)</a:t>
            </a:r>
            <a:endParaRPr sz="500"/>
          </a:p>
        </p:txBody>
      </p:sp>
      <p:cxnSp>
        <p:nvCxnSpPr>
          <p:cNvPr id="314" name="Shape 314"/>
          <p:cNvCxnSpPr/>
          <p:nvPr/>
        </p:nvCxnSpPr>
        <p:spPr>
          <a:xfrm>
            <a:off x="6906391" y="1869281"/>
            <a:ext cx="5496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315" name="Shape 315"/>
          <p:cNvSpPr txBox="1"/>
          <p:nvPr/>
        </p:nvSpPr>
        <p:spPr>
          <a:xfrm>
            <a:off x="7448221" y="1747071"/>
            <a:ext cx="5055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P(y=1)</a:t>
            </a:r>
            <a:endParaRPr sz="500"/>
          </a:p>
        </p:txBody>
      </p:sp>
      <p:cxnSp>
        <p:nvCxnSpPr>
          <p:cNvPr id="316" name="Shape 316"/>
          <p:cNvCxnSpPr/>
          <p:nvPr/>
        </p:nvCxnSpPr>
        <p:spPr>
          <a:xfrm>
            <a:off x="6915916" y="2540793"/>
            <a:ext cx="5496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317" name="Shape 317"/>
          <p:cNvSpPr txBox="1"/>
          <p:nvPr/>
        </p:nvSpPr>
        <p:spPr>
          <a:xfrm>
            <a:off x="7457746" y="2418583"/>
            <a:ext cx="5055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P(y=9)</a:t>
            </a:r>
            <a:endParaRPr sz="500"/>
          </a:p>
        </p:txBody>
      </p:sp>
      <p:sp>
        <p:nvSpPr>
          <p:cNvPr id="318" name="Shape 318"/>
          <p:cNvSpPr txBox="1"/>
          <p:nvPr/>
        </p:nvSpPr>
        <p:spPr>
          <a:xfrm>
            <a:off x="7041908" y="1975671"/>
            <a:ext cx="2403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…</a:t>
            </a:r>
            <a:endParaRPr sz="500"/>
          </a:p>
        </p:txBody>
      </p:sp>
      <p:grpSp>
        <p:nvGrpSpPr>
          <p:cNvPr id="319" name="Shape 319"/>
          <p:cNvGrpSpPr/>
          <p:nvPr/>
        </p:nvGrpSpPr>
        <p:grpSpPr>
          <a:xfrm>
            <a:off x="5457725" y="3189446"/>
            <a:ext cx="2575788" cy="1772782"/>
            <a:chOff x="507552" y="0"/>
            <a:chExt cx="6868769" cy="4727420"/>
          </a:xfrm>
        </p:grpSpPr>
        <p:pic>
          <p:nvPicPr>
            <p:cNvPr descr="Image" id="320" name="Shape 32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07552" y="0"/>
              <a:ext cx="6471015" cy="31772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mage" id="321" name="Shape 32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296719" y="3583752"/>
              <a:ext cx="2079602" cy="114366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mage" id="322" name="Shape 322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3220329" y="2668998"/>
              <a:ext cx="1805196" cy="8274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3" name="Shape 323"/>
            <p:cNvSpPr/>
            <p:nvPr/>
          </p:nvSpPr>
          <p:spPr>
            <a:xfrm>
              <a:off x="3054891" y="3112988"/>
              <a:ext cx="602700" cy="401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pic>
          <p:nvPicPr>
            <p:cNvPr descr="Image" id="324" name="Shape 324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3371321" y="3222276"/>
              <a:ext cx="269400" cy="18317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Image" id="325" name="Shape 3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43000" y="3239727"/>
            <a:ext cx="2426631" cy="119146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326" name="Shape 3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960291" y="4240601"/>
            <a:ext cx="676948" cy="310294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Shape 327"/>
          <p:cNvSpPr/>
          <p:nvPr/>
        </p:nvSpPr>
        <p:spPr>
          <a:xfrm>
            <a:off x="2898252" y="4407097"/>
            <a:ext cx="226013" cy="15063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328" name="Shape 32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016913" y="4448080"/>
            <a:ext cx="101025" cy="68689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Shape 329"/>
          <p:cNvSpPr/>
          <p:nvPr/>
        </p:nvSpPr>
        <p:spPr>
          <a:xfrm>
            <a:off x="6610350" y="3543448"/>
            <a:ext cx="345600" cy="49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30" name="Shape 330"/>
          <p:cNvSpPr txBox="1"/>
          <p:nvPr/>
        </p:nvSpPr>
        <p:spPr>
          <a:xfrm>
            <a:off x="6689075" y="3626198"/>
            <a:ext cx="188100" cy="33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?</a:t>
            </a:r>
            <a:endParaRPr sz="500"/>
          </a:p>
        </p:txBody>
      </p:sp>
      <p:sp>
        <p:nvSpPr>
          <p:cNvPr id="331" name="Shape 331"/>
          <p:cNvSpPr/>
          <p:nvPr/>
        </p:nvSpPr>
        <p:spPr>
          <a:xfrm>
            <a:off x="7319963" y="3099621"/>
            <a:ext cx="1095300" cy="1818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332" name="Shape 33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435044" y="3552973"/>
            <a:ext cx="1447011" cy="35773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Shape 333"/>
          <p:cNvSpPr/>
          <p:nvPr/>
        </p:nvSpPr>
        <p:spPr>
          <a:xfrm>
            <a:off x="6173242" y="1494657"/>
            <a:ext cx="954600" cy="1158900"/>
          </a:xfrm>
          <a:prstGeom prst="rect">
            <a:avLst/>
          </a:prstGeom>
          <a:solidFill>
            <a:srgbClr val="F3B802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?</a:t>
            </a:r>
            <a:endParaRPr sz="500"/>
          </a:p>
        </p:txBody>
      </p:sp>
      <p:cxnSp>
        <p:nvCxnSpPr>
          <p:cNvPr id="334" name="Shape 334"/>
          <p:cNvCxnSpPr/>
          <p:nvPr/>
        </p:nvCxnSpPr>
        <p:spPr>
          <a:xfrm>
            <a:off x="1450781" y="2112168"/>
            <a:ext cx="2325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335" name="Shape 335"/>
          <p:cNvSpPr/>
          <p:nvPr/>
        </p:nvSpPr>
        <p:spPr>
          <a:xfrm>
            <a:off x="1746861" y="1532758"/>
            <a:ext cx="1152600" cy="1158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Linear</a:t>
            </a:r>
            <a:endParaRPr sz="500"/>
          </a:p>
        </p:txBody>
      </p:sp>
      <p:sp>
        <p:nvSpPr>
          <p:cNvPr id="336" name="Shape 336"/>
          <p:cNvSpPr/>
          <p:nvPr/>
        </p:nvSpPr>
        <p:spPr>
          <a:xfrm>
            <a:off x="2902385" y="1532757"/>
            <a:ext cx="724200" cy="1158900"/>
          </a:xfrm>
          <a:prstGeom prst="rect">
            <a:avLst/>
          </a:prstGeom>
          <a:solidFill>
            <a:srgbClr val="F3B802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Activation</a:t>
            </a:r>
            <a:endParaRPr sz="500"/>
          </a:p>
        </p:txBody>
      </p:sp>
      <p:cxnSp>
        <p:nvCxnSpPr>
          <p:cNvPr id="337" name="Shape 337"/>
          <p:cNvCxnSpPr/>
          <p:nvPr/>
        </p:nvCxnSpPr>
        <p:spPr>
          <a:xfrm>
            <a:off x="3785301" y="2116931"/>
            <a:ext cx="5055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pic>
        <p:nvPicPr>
          <p:cNvPr descr="Image" id="338" name="Shape 33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029759" y="1958252"/>
            <a:ext cx="357423" cy="307833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Shape 339"/>
          <p:cNvSpPr txBox="1"/>
          <p:nvPr/>
        </p:nvSpPr>
        <p:spPr>
          <a:xfrm>
            <a:off x="4513598" y="1863437"/>
            <a:ext cx="2403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…</a:t>
            </a:r>
            <a:endParaRPr sz="500"/>
          </a:p>
        </p:txBody>
      </p:sp>
      <p:pic>
        <p:nvPicPr>
          <p:cNvPr id="340" name="Shape 34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733700" y="4559500"/>
            <a:ext cx="2766124" cy="45458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Shape 34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210162" y="4627100"/>
            <a:ext cx="2766124" cy="454589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Shape 342"/>
          <p:cNvSpPr/>
          <p:nvPr/>
        </p:nvSpPr>
        <p:spPr>
          <a:xfrm>
            <a:off x="6500829" y="4166425"/>
            <a:ext cx="1446900" cy="1818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343" name="Shape 343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6678709" y="4304325"/>
            <a:ext cx="1388741" cy="307782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Shape 344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639850" y="4201975"/>
            <a:ext cx="1277025" cy="547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Shape 349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Probability</a:t>
            </a:r>
            <a:endParaRPr/>
          </a:p>
        </p:txBody>
      </p:sp>
      <p:sp>
        <p:nvSpPr>
          <p:cNvPr id="350" name="Shape 350"/>
          <p:cNvSpPr/>
          <p:nvPr/>
        </p:nvSpPr>
        <p:spPr>
          <a:xfrm>
            <a:off x="5010012" y="1494657"/>
            <a:ext cx="1152600" cy="1158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Linear</a:t>
            </a:r>
            <a:endParaRPr sz="500"/>
          </a:p>
        </p:txBody>
      </p:sp>
      <p:cxnSp>
        <p:nvCxnSpPr>
          <p:cNvPr id="351" name="Shape 351"/>
          <p:cNvCxnSpPr/>
          <p:nvPr/>
        </p:nvCxnSpPr>
        <p:spPr>
          <a:xfrm>
            <a:off x="6887341" y="1650206"/>
            <a:ext cx="5496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pic>
        <p:nvPicPr>
          <p:cNvPr descr="Image" id="352" name="Shape 3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61487" y="1838435"/>
            <a:ext cx="274662" cy="547375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Shape 353"/>
          <p:cNvSpPr txBox="1"/>
          <p:nvPr/>
        </p:nvSpPr>
        <p:spPr>
          <a:xfrm>
            <a:off x="7429171" y="1527996"/>
            <a:ext cx="5055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P(y=0)</a:t>
            </a:r>
            <a:endParaRPr sz="500"/>
          </a:p>
        </p:txBody>
      </p:sp>
      <p:cxnSp>
        <p:nvCxnSpPr>
          <p:cNvPr id="354" name="Shape 354"/>
          <p:cNvCxnSpPr/>
          <p:nvPr/>
        </p:nvCxnSpPr>
        <p:spPr>
          <a:xfrm>
            <a:off x="6906391" y="1869281"/>
            <a:ext cx="5496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355" name="Shape 355"/>
          <p:cNvSpPr txBox="1"/>
          <p:nvPr/>
        </p:nvSpPr>
        <p:spPr>
          <a:xfrm>
            <a:off x="7448221" y="1747071"/>
            <a:ext cx="5055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P(y=1)</a:t>
            </a:r>
            <a:endParaRPr sz="500"/>
          </a:p>
        </p:txBody>
      </p:sp>
      <p:cxnSp>
        <p:nvCxnSpPr>
          <p:cNvPr id="356" name="Shape 356"/>
          <p:cNvCxnSpPr/>
          <p:nvPr/>
        </p:nvCxnSpPr>
        <p:spPr>
          <a:xfrm>
            <a:off x="6915916" y="2540793"/>
            <a:ext cx="5496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357" name="Shape 357"/>
          <p:cNvSpPr txBox="1"/>
          <p:nvPr/>
        </p:nvSpPr>
        <p:spPr>
          <a:xfrm>
            <a:off x="7457746" y="2418583"/>
            <a:ext cx="5055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P(y=9)</a:t>
            </a:r>
            <a:endParaRPr sz="500"/>
          </a:p>
        </p:txBody>
      </p:sp>
      <p:sp>
        <p:nvSpPr>
          <p:cNvPr id="358" name="Shape 358"/>
          <p:cNvSpPr txBox="1"/>
          <p:nvPr/>
        </p:nvSpPr>
        <p:spPr>
          <a:xfrm>
            <a:off x="7041908" y="1975671"/>
            <a:ext cx="2403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…</a:t>
            </a:r>
            <a:endParaRPr sz="500"/>
          </a:p>
        </p:txBody>
      </p:sp>
      <p:sp>
        <p:nvSpPr>
          <p:cNvPr id="359" name="Shape 359"/>
          <p:cNvSpPr/>
          <p:nvPr/>
        </p:nvSpPr>
        <p:spPr>
          <a:xfrm>
            <a:off x="6173242" y="1494657"/>
            <a:ext cx="954600" cy="1158900"/>
          </a:xfrm>
          <a:prstGeom prst="rect">
            <a:avLst/>
          </a:prstGeom>
          <a:solidFill>
            <a:srgbClr val="F3B802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?</a:t>
            </a:r>
            <a:endParaRPr sz="500"/>
          </a:p>
        </p:txBody>
      </p:sp>
      <p:cxnSp>
        <p:nvCxnSpPr>
          <p:cNvPr id="360" name="Shape 360"/>
          <p:cNvCxnSpPr/>
          <p:nvPr/>
        </p:nvCxnSpPr>
        <p:spPr>
          <a:xfrm>
            <a:off x="1450781" y="2112168"/>
            <a:ext cx="2325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361" name="Shape 361"/>
          <p:cNvSpPr/>
          <p:nvPr/>
        </p:nvSpPr>
        <p:spPr>
          <a:xfrm>
            <a:off x="1746861" y="1532758"/>
            <a:ext cx="1152600" cy="1158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Linear</a:t>
            </a:r>
            <a:endParaRPr sz="500"/>
          </a:p>
        </p:txBody>
      </p:sp>
      <p:sp>
        <p:nvSpPr>
          <p:cNvPr id="362" name="Shape 362"/>
          <p:cNvSpPr/>
          <p:nvPr/>
        </p:nvSpPr>
        <p:spPr>
          <a:xfrm>
            <a:off x="2902385" y="1532757"/>
            <a:ext cx="724200" cy="1158900"/>
          </a:xfrm>
          <a:prstGeom prst="rect">
            <a:avLst/>
          </a:prstGeom>
          <a:solidFill>
            <a:srgbClr val="F3B802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Activation</a:t>
            </a:r>
            <a:endParaRPr sz="500"/>
          </a:p>
        </p:txBody>
      </p:sp>
      <p:cxnSp>
        <p:nvCxnSpPr>
          <p:cNvPr id="363" name="Shape 363"/>
          <p:cNvCxnSpPr/>
          <p:nvPr/>
        </p:nvCxnSpPr>
        <p:spPr>
          <a:xfrm>
            <a:off x="3785301" y="2116931"/>
            <a:ext cx="5055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pic>
        <p:nvPicPr>
          <p:cNvPr descr="Image" id="364" name="Shape 36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29759" y="1958252"/>
            <a:ext cx="357423" cy="307833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Shape 365"/>
          <p:cNvSpPr txBox="1"/>
          <p:nvPr/>
        </p:nvSpPr>
        <p:spPr>
          <a:xfrm>
            <a:off x="4513598" y="1863437"/>
            <a:ext cx="2403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…</a:t>
            </a:r>
            <a:endParaRPr sz="5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